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omments/comment1.xml" ContentType="application/vnd.openxmlformats-officedocument.presentationml.comments+xml"/>
  <Override PartName="/ppt/media/image19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67" r:id="rId3"/>
    <p:sldId id="275" r:id="rId4"/>
    <p:sldId id="257" r:id="rId5"/>
    <p:sldId id="266" r:id="rId6"/>
    <p:sldId id="262" r:id="rId7"/>
    <p:sldId id="277" r:id="rId8"/>
    <p:sldId id="263" r:id="rId9"/>
    <p:sldId id="276" r:id="rId10"/>
    <p:sldId id="264" r:id="rId11"/>
    <p:sldId id="279" r:id="rId12"/>
    <p:sldId id="280" r:id="rId13"/>
    <p:sldId id="281" r:id="rId14"/>
    <p:sldId id="282" r:id="rId15"/>
    <p:sldId id="287" r:id="rId16"/>
    <p:sldId id="284" r:id="rId17"/>
    <p:sldId id="286" r:id="rId18"/>
    <p:sldId id="285" r:id="rId19"/>
    <p:sldId id="265" r:id="rId20"/>
    <p:sldId id="268" r:id="rId21"/>
    <p:sldId id="278" r:id="rId22"/>
    <p:sldId id="272" r:id="rId23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a Consonni" initials="LC" lastIdx="1" clrIdx="0">
    <p:extLst>
      <p:ext uri="{19B8F6BF-5375-455C-9EA6-DF929625EA0E}">
        <p15:presenceInfo xmlns:p15="http://schemas.microsoft.com/office/powerpoint/2012/main" userId="Luca Consonn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5" autoAdjust="0"/>
    <p:restoredTop sz="94660"/>
  </p:normalViewPr>
  <p:slideViewPr>
    <p:cSldViewPr snapToGrid="0" snapToObjects="1">
      <p:cViewPr varScale="1">
        <p:scale>
          <a:sx n="113" d="100"/>
          <a:sy n="113" d="100"/>
        </p:scale>
        <p:origin x="2100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06T22:53:37.508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07/09/2020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07/09/2020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003E6D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5" dirty="0"/>
              <a:t>Dipartimento di Elettronica, Informazione e</a:t>
            </a:r>
            <a:r>
              <a:rPr spc="40" dirty="0"/>
              <a:t> </a:t>
            </a:r>
            <a:r>
              <a:rPr spc="-5" dirty="0"/>
              <a:t>Bioingegneria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9/7/2020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3645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38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Nome_Laureando1, Nome_Laureando2</a:t>
            </a: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07/09/2020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07/09/2020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07/09/2020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07/09/2020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07/09/2020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07/09/2020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07/09/2020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itolo 1"/>
          <p:cNvSpPr txBox="1">
            <a:spLocks/>
          </p:cNvSpPr>
          <p:nvPr/>
        </p:nvSpPr>
        <p:spPr>
          <a:xfrm>
            <a:off x="651059" y="4178300"/>
            <a:ext cx="7772400" cy="1377951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Aft>
                <a:spcPts val="600"/>
              </a:spcAft>
            </a:pPr>
            <a:r>
              <a:rPr lang="it-IT" dirty="0"/>
              <a:t>Design and </a:t>
            </a:r>
            <a:r>
              <a:rPr lang="it-IT" dirty="0" err="1"/>
              <a:t>Implementation</a:t>
            </a:r>
            <a:r>
              <a:rPr lang="it-IT" dirty="0"/>
              <a:t> of Mobile Application</a:t>
            </a:r>
          </a:p>
          <a:p>
            <a:pPr>
              <a:spcAft>
                <a:spcPts val="600"/>
              </a:spcAft>
            </a:pPr>
            <a:endParaRPr lang="it-IT" dirty="0"/>
          </a:p>
          <a:p>
            <a:pPr algn="r"/>
            <a:r>
              <a:rPr lang="it-IT" sz="2200" dirty="0"/>
              <a:t>Bianco Luca, matricola_1</a:t>
            </a:r>
            <a:br>
              <a:rPr lang="it-IT" sz="2200" dirty="0"/>
            </a:br>
            <a:r>
              <a:rPr lang="it-IT" sz="2200" dirty="0"/>
              <a:t>Consonni Luca,   920040</a:t>
            </a:r>
          </a:p>
          <a:p>
            <a:endParaRPr lang="it-IT" sz="2400" dirty="0"/>
          </a:p>
        </p:txBody>
      </p:sp>
      <p:grpSp>
        <p:nvGrpSpPr>
          <p:cNvPr id="147" name="object 2">
            <a:extLst>
              <a:ext uri="{FF2B5EF4-FFF2-40B4-BE49-F238E27FC236}">
                <a16:creationId xmlns:a16="http://schemas.microsoft.com/office/drawing/2014/main" id="{4BAF5C7A-382C-4871-8A99-82D6D4C4A213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148" name="object 3">
              <a:extLst>
                <a:ext uri="{FF2B5EF4-FFF2-40B4-BE49-F238E27FC236}">
                  <a16:creationId xmlns:a16="http://schemas.microsoft.com/office/drawing/2014/main" id="{527D52F9-6390-4CEF-B8AE-9FFEDFEB5338}"/>
                </a:ext>
              </a:extLst>
            </p:cNvPr>
            <p:cNvSpPr/>
            <p:nvPr/>
          </p:nvSpPr>
          <p:spPr>
            <a:xfrm>
              <a:off x="0" y="0"/>
              <a:ext cx="9144000" cy="414985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4">
              <a:extLst>
                <a:ext uri="{FF2B5EF4-FFF2-40B4-BE49-F238E27FC236}">
                  <a16:creationId xmlns:a16="http://schemas.microsoft.com/office/drawing/2014/main" id="{048293EC-E279-46D2-AC6C-298C91966804}"/>
                </a:ext>
              </a:extLst>
            </p:cNvPr>
            <p:cNvSpPr/>
            <p:nvPr/>
          </p:nvSpPr>
          <p:spPr>
            <a:xfrm>
              <a:off x="3514344" y="1996439"/>
              <a:ext cx="2133600" cy="15727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5">
              <a:extLst>
                <a:ext uri="{FF2B5EF4-FFF2-40B4-BE49-F238E27FC236}">
                  <a16:creationId xmlns:a16="http://schemas.microsoft.com/office/drawing/2014/main" id="{09834D59-D4F3-4F30-B86D-BE042152B955}"/>
                </a:ext>
              </a:extLst>
            </p:cNvPr>
            <p:cNvSpPr/>
            <p:nvPr/>
          </p:nvSpPr>
          <p:spPr>
            <a:xfrm>
              <a:off x="0" y="3831335"/>
              <a:ext cx="9144000" cy="3027045"/>
            </a:xfrm>
            <a:custGeom>
              <a:avLst/>
              <a:gdLst/>
              <a:ahLst/>
              <a:cxnLst/>
              <a:rect l="l" t="t" r="r" b="b"/>
              <a:pathLst>
                <a:path w="9144000" h="3027045">
                  <a:moveTo>
                    <a:pt x="9143999" y="0"/>
                  </a:moveTo>
                  <a:lnTo>
                    <a:pt x="0" y="0"/>
                  </a:lnTo>
                  <a:lnTo>
                    <a:pt x="0" y="3026661"/>
                  </a:lnTo>
                  <a:lnTo>
                    <a:pt x="9143999" y="3026661"/>
                  </a:lnTo>
                  <a:lnTo>
                    <a:pt x="9143999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6">
              <a:extLst>
                <a:ext uri="{FF2B5EF4-FFF2-40B4-BE49-F238E27FC236}">
                  <a16:creationId xmlns:a16="http://schemas.microsoft.com/office/drawing/2014/main" id="{D759D41B-B0CF-4FEF-97A9-570E52676402}"/>
                </a:ext>
              </a:extLst>
            </p:cNvPr>
            <p:cNvSpPr/>
            <p:nvPr/>
          </p:nvSpPr>
          <p:spPr>
            <a:xfrm>
              <a:off x="48767" y="3816096"/>
              <a:ext cx="9036050" cy="180340"/>
            </a:xfrm>
            <a:custGeom>
              <a:avLst/>
              <a:gdLst/>
              <a:ahLst/>
              <a:cxnLst/>
              <a:rect l="l" t="t" r="r" b="b"/>
              <a:pathLst>
                <a:path w="9036050" h="180339">
                  <a:moveTo>
                    <a:pt x="0" y="0"/>
                  </a:moveTo>
                  <a:lnTo>
                    <a:pt x="1" y="179958"/>
                  </a:lnTo>
                </a:path>
                <a:path w="9036050" h="180339">
                  <a:moveTo>
                    <a:pt x="74676" y="0"/>
                  </a:moveTo>
                  <a:lnTo>
                    <a:pt x="74677" y="179958"/>
                  </a:lnTo>
                </a:path>
                <a:path w="9036050" h="180339">
                  <a:moveTo>
                    <a:pt x="150876" y="0"/>
                  </a:moveTo>
                  <a:lnTo>
                    <a:pt x="150876" y="179958"/>
                  </a:lnTo>
                </a:path>
                <a:path w="9036050" h="180339">
                  <a:moveTo>
                    <a:pt x="227076" y="0"/>
                  </a:moveTo>
                  <a:lnTo>
                    <a:pt x="227076" y="179958"/>
                  </a:lnTo>
                </a:path>
                <a:path w="9036050" h="180339">
                  <a:moveTo>
                    <a:pt x="303276" y="0"/>
                  </a:moveTo>
                  <a:lnTo>
                    <a:pt x="303276" y="179958"/>
                  </a:lnTo>
                </a:path>
                <a:path w="9036050" h="180339">
                  <a:moveTo>
                    <a:pt x="379476" y="0"/>
                  </a:moveTo>
                  <a:lnTo>
                    <a:pt x="379476" y="179958"/>
                  </a:lnTo>
                </a:path>
                <a:path w="9036050" h="180339">
                  <a:moveTo>
                    <a:pt x="454152" y="0"/>
                  </a:moveTo>
                  <a:lnTo>
                    <a:pt x="454152" y="179958"/>
                  </a:lnTo>
                </a:path>
                <a:path w="9036050" h="180339">
                  <a:moveTo>
                    <a:pt x="530352" y="0"/>
                  </a:moveTo>
                  <a:lnTo>
                    <a:pt x="530352" y="179958"/>
                  </a:lnTo>
                </a:path>
                <a:path w="9036050" h="180339">
                  <a:moveTo>
                    <a:pt x="606552" y="0"/>
                  </a:moveTo>
                  <a:lnTo>
                    <a:pt x="606552" y="179958"/>
                  </a:lnTo>
                </a:path>
                <a:path w="9036050" h="180339">
                  <a:moveTo>
                    <a:pt x="682752" y="0"/>
                  </a:moveTo>
                  <a:lnTo>
                    <a:pt x="682752" y="179958"/>
                  </a:lnTo>
                </a:path>
                <a:path w="9036050" h="180339">
                  <a:moveTo>
                    <a:pt x="758952" y="0"/>
                  </a:moveTo>
                  <a:lnTo>
                    <a:pt x="758952" y="179958"/>
                  </a:lnTo>
                </a:path>
                <a:path w="9036050" h="180339">
                  <a:moveTo>
                    <a:pt x="835151" y="0"/>
                  </a:moveTo>
                  <a:lnTo>
                    <a:pt x="835151" y="179958"/>
                  </a:lnTo>
                </a:path>
                <a:path w="9036050" h="180339">
                  <a:moveTo>
                    <a:pt x="909828" y="0"/>
                  </a:moveTo>
                  <a:lnTo>
                    <a:pt x="909828" y="179958"/>
                  </a:lnTo>
                </a:path>
                <a:path w="9036050" h="180339">
                  <a:moveTo>
                    <a:pt x="986028" y="0"/>
                  </a:moveTo>
                  <a:lnTo>
                    <a:pt x="986028" y="179958"/>
                  </a:lnTo>
                </a:path>
                <a:path w="9036050" h="180339">
                  <a:moveTo>
                    <a:pt x="1062228" y="0"/>
                  </a:moveTo>
                  <a:lnTo>
                    <a:pt x="1062228" y="179958"/>
                  </a:lnTo>
                </a:path>
                <a:path w="9036050" h="180339">
                  <a:moveTo>
                    <a:pt x="1138428" y="0"/>
                  </a:moveTo>
                  <a:lnTo>
                    <a:pt x="1138428" y="179958"/>
                  </a:lnTo>
                </a:path>
                <a:path w="9036050" h="180339">
                  <a:moveTo>
                    <a:pt x="1214628" y="0"/>
                  </a:moveTo>
                  <a:lnTo>
                    <a:pt x="1214628" y="179958"/>
                  </a:lnTo>
                </a:path>
                <a:path w="9036050" h="180339">
                  <a:moveTo>
                    <a:pt x="1290828" y="0"/>
                  </a:moveTo>
                  <a:lnTo>
                    <a:pt x="1290828" y="179958"/>
                  </a:lnTo>
                </a:path>
                <a:path w="9036050" h="180339">
                  <a:moveTo>
                    <a:pt x="1365504" y="0"/>
                  </a:moveTo>
                  <a:lnTo>
                    <a:pt x="1365504" y="179958"/>
                  </a:lnTo>
                </a:path>
                <a:path w="9036050" h="180339">
                  <a:moveTo>
                    <a:pt x="1441704" y="0"/>
                  </a:moveTo>
                  <a:lnTo>
                    <a:pt x="1441704" y="179958"/>
                  </a:lnTo>
                </a:path>
                <a:path w="9036050" h="180339">
                  <a:moveTo>
                    <a:pt x="1517904" y="0"/>
                  </a:moveTo>
                  <a:lnTo>
                    <a:pt x="1517904" y="179958"/>
                  </a:lnTo>
                </a:path>
                <a:path w="9036050" h="180339">
                  <a:moveTo>
                    <a:pt x="1594104" y="0"/>
                  </a:moveTo>
                  <a:lnTo>
                    <a:pt x="1594104" y="179958"/>
                  </a:lnTo>
                </a:path>
                <a:path w="9036050" h="180339">
                  <a:moveTo>
                    <a:pt x="1670304" y="0"/>
                  </a:moveTo>
                  <a:lnTo>
                    <a:pt x="1670304" y="179958"/>
                  </a:lnTo>
                </a:path>
                <a:path w="9036050" h="180339">
                  <a:moveTo>
                    <a:pt x="1746504" y="0"/>
                  </a:moveTo>
                  <a:lnTo>
                    <a:pt x="1746504" y="179958"/>
                  </a:lnTo>
                </a:path>
                <a:path w="9036050" h="180339">
                  <a:moveTo>
                    <a:pt x="1821180" y="0"/>
                  </a:moveTo>
                  <a:lnTo>
                    <a:pt x="1821180" y="179958"/>
                  </a:lnTo>
                </a:path>
                <a:path w="9036050" h="180339">
                  <a:moveTo>
                    <a:pt x="1897380" y="0"/>
                  </a:moveTo>
                  <a:lnTo>
                    <a:pt x="1897380" y="179958"/>
                  </a:lnTo>
                </a:path>
                <a:path w="9036050" h="180339">
                  <a:moveTo>
                    <a:pt x="1973580" y="0"/>
                  </a:moveTo>
                  <a:lnTo>
                    <a:pt x="1973580" y="179958"/>
                  </a:lnTo>
                </a:path>
                <a:path w="9036050" h="180339">
                  <a:moveTo>
                    <a:pt x="2049780" y="0"/>
                  </a:moveTo>
                  <a:lnTo>
                    <a:pt x="2049780" y="179958"/>
                  </a:lnTo>
                </a:path>
                <a:path w="9036050" h="180339">
                  <a:moveTo>
                    <a:pt x="2125980" y="0"/>
                  </a:moveTo>
                  <a:lnTo>
                    <a:pt x="2125980" y="179958"/>
                  </a:lnTo>
                </a:path>
                <a:path w="9036050" h="180339">
                  <a:moveTo>
                    <a:pt x="2202180" y="0"/>
                  </a:moveTo>
                  <a:lnTo>
                    <a:pt x="2202180" y="179958"/>
                  </a:lnTo>
                </a:path>
                <a:path w="9036050" h="180339">
                  <a:moveTo>
                    <a:pt x="2276856" y="0"/>
                  </a:moveTo>
                  <a:lnTo>
                    <a:pt x="2276856" y="179958"/>
                  </a:lnTo>
                </a:path>
                <a:path w="9036050" h="180339">
                  <a:moveTo>
                    <a:pt x="2353056" y="0"/>
                  </a:moveTo>
                  <a:lnTo>
                    <a:pt x="2353056" y="179958"/>
                  </a:lnTo>
                </a:path>
                <a:path w="9036050" h="180339">
                  <a:moveTo>
                    <a:pt x="2429256" y="0"/>
                  </a:moveTo>
                  <a:lnTo>
                    <a:pt x="2429256" y="179958"/>
                  </a:lnTo>
                </a:path>
                <a:path w="9036050" h="180339">
                  <a:moveTo>
                    <a:pt x="2505456" y="0"/>
                  </a:moveTo>
                  <a:lnTo>
                    <a:pt x="2505456" y="179958"/>
                  </a:lnTo>
                </a:path>
                <a:path w="9036050" h="180339">
                  <a:moveTo>
                    <a:pt x="2581656" y="0"/>
                  </a:moveTo>
                  <a:lnTo>
                    <a:pt x="2581656" y="179958"/>
                  </a:lnTo>
                </a:path>
                <a:path w="9036050" h="180339">
                  <a:moveTo>
                    <a:pt x="2656332" y="0"/>
                  </a:moveTo>
                  <a:lnTo>
                    <a:pt x="2656332" y="179958"/>
                  </a:lnTo>
                </a:path>
                <a:path w="9036050" h="180339">
                  <a:moveTo>
                    <a:pt x="2732532" y="0"/>
                  </a:moveTo>
                  <a:lnTo>
                    <a:pt x="2732532" y="179958"/>
                  </a:lnTo>
                </a:path>
                <a:path w="9036050" h="180339">
                  <a:moveTo>
                    <a:pt x="2808732" y="0"/>
                  </a:moveTo>
                  <a:lnTo>
                    <a:pt x="2808732" y="179958"/>
                  </a:lnTo>
                </a:path>
                <a:path w="9036050" h="180339">
                  <a:moveTo>
                    <a:pt x="2884932" y="0"/>
                  </a:moveTo>
                  <a:lnTo>
                    <a:pt x="2884932" y="179958"/>
                  </a:lnTo>
                </a:path>
                <a:path w="9036050" h="180339">
                  <a:moveTo>
                    <a:pt x="2961132" y="0"/>
                  </a:moveTo>
                  <a:lnTo>
                    <a:pt x="2961132" y="179958"/>
                  </a:lnTo>
                </a:path>
                <a:path w="9036050" h="180339">
                  <a:moveTo>
                    <a:pt x="3037332" y="0"/>
                  </a:moveTo>
                  <a:lnTo>
                    <a:pt x="3037332" y="179958"/>
                  </a:lnTo>
                </a:path>
                <a:path w="9036050" h="180339">
                  <a:moveTo>
                    <a:pt x="3112008" y="0"/>
                  </a:moveTo>
                  <a:lnTo>
                    <a:pt x="3112008" y="179958"/>
                  </a:lnTo>
                </a:path>
                <a:path w="9036050" h="180339">
                  <a:moveTo>
                    <a:pt x="3188208" y="0"/>
                  </a:moveTo>
                  <a:lnTo>
                    <a:pt x="3188208" y="179958"/>
                  </a:lnTo>
                </a:path>
                <a:path w="9036050" h="180339">
                  <a:moveTo>
                    <a:pt x="3264408" y="0"/>
                  </a:moveTo>
                  <a:lnTo>
                    <a:pt x="3264408" y="179958"/>
                  </a:lnTo>
                </a:path>
                <a:path w="9036050" h="180339">
                  <a:moveTo>
                    <a:pt x="3340608" y="0"/>
                  </a:moveTo>
                  <a:lnTo>
                    <a:pt x="3340608" y="179958"/>
                  </a:lnTo>
                </a:path>
                <a:path w="9036050" h="180339">
                  <a:moveTo>
                    <a:pt x="3416808" y="0"/>
                  </a:moveTo>
                  <a:lnTo>
                    <a:pt x="3416808" y="179958"/>
                  </a:lnTo>
                </a:path>
                <a:path w="9036050" h="180339">
                  <a:moveTo>
                    <a:pt x="3493008" y="0"/>
                  </a:moveTo>
                  <a:lnTo>
                    <a:pt x="3493008" y="179958"/>
                  </a:lnTo>
                </a:path>
                <a:path w="9036050" h="180339">
                  <a:moveTo>
                    <a:pt x="3567684" y="0"/>
                  </a:moveTo>
                  <a:lnTo>
                    <a:pt x="3567684" y="179958"/>
                  </a:lnTo>
                </a:path>
                <a:path w="9036050" h="180339">
                  <a:moveTo>
                    <a:pt x="3643884" y="0"/>
                  </a:moveTo>
                  <a:lnTo>
                    <a:pt x="3643884" y="179958"/>
                  </a:lnTo>
                </a:path>
                <a:path w="9036050" h="180339">
                  <a:moveTo>
                    <a:pt x="3720084" y="0"/>
                  </a:moveTo>
                  <a:lnTo>
                    <a:pt x="3720084" y="179958"/>
                  </a:lnTo>
                </a:path>
                <a:path w="9036050" h="180339">
                  <a:moveTo>
                    <a:pt x="3796284" y="0"/>
                  </a:moveTo>
                  <a:lnTo>
                    <a:pt x="3796284" y="179958"/>
                  </a:lnTo>
                </a:path>
                <a:path w="9036050" h="180339">
                  <a:moveTo>
                    <a:pt x="3872484" y="0"/>
                  </a:moveTo>
                  <a:lnTo>
                    <a:pt x="3872484" y="179958"/>
                  </a:lnTo>
                </a:path>
                <a:path w="9036050" h="180339">
                  <a:moveTo>
                    <a:pt x="3948684" y="0"/>
                  </a:moveTo>
                  <a:lnTo>
                    <a:pt x="3948684" y="179958"/>
                  </a:lnTo>
                </a:path>
                <a:path w="9036050" h="180339">
                  <a:moveTo>
                    <a:pt x="4023360" y="0"/>
                  </a:moveTo>
                  <a:lnTo>
                    <a:pt x="4023360" y="179958"/>
                  </a:lnTo>
                </a:path>
                <a:path w="9036050" h="180339">
                  <a:moveTo>
                    <a:pt x="4099560" y="0"/>
                  </a:moveTo>
                  <a:lnTo>
                    <a:pt x="4099560" y="179958"/>
                  </a:lnTo>
                </a:path>
                <a:path w="9036050" h="180339">
                  <a:moveTo>
                    <a:pt x="4175760" y="0"/>
                  </a:moveTo>
                  <a:lnTo>
                    <a:pt x="4175760" y="179958"/>
                  </a:lnTo>
                </a:path>
                <a:path w="9036050" h="180339">
                  <a:moveTo>
                    <a:pt x="4251960" y="0"/>
                  </a:moveTo>
                  <a:lnTo>
                    <a:pt x="4251960" y="179958"/>
                  </a:lnTo>
                </a:path>
                <a:path w="9036050" h="180339">
                  <a:moveTo>
                    <a:pt x="4328160" y="0"/>
                  </a:moveTo>
                  <a:lnTo>
                    <a:pt x="4328160" y="179958"/>
                  </a:lnTo>
                </a:path>
                <a:path w="9036050" h="180339">
                  <a:moveTo>
                    <a:pt x="4404360" y="0"/>
                  </a:moveTo>
                  <a:lnTo>
                    <a:pt x="4404360" y="179958"/>
                  </a:lnTo>
                </a:path>
                <a:path w="9036050" h="180339">
                  <a:moveTo>
                    <a:pt x="4479036" y="0"/>
                  </a:moveTo>
                  <a:lnTo>
                    <a:pt x="4479036" y="179958"/>
                  </a:lnTo>
                </a:path>
                <a:path w="9036050" h="180339">
                  <a:moveTo>
                    <a:pt x="4555236" y="0"/>
                  </a:moveTo>
                  <a:lnTo>
                    <a:pt x="4555236" y="179958"/>
                  </a:lnTo>
                </a:path>
                <a:path w="9036050" h="180339">
                  <a:moveTo>
                    <a:pt x="4631436" y="0"/>
                  </a:moveTo>
                  <a:lnTo>
                    <a:pt x="4631436" y="179958"/>
                  </a:lnTo>
                </a:path>
                <a:path w="9036050" h="180339">
                  <a:moveTo>
                    <a:pt x="4707636" y="0"/>
                  </a:moveTo>
                  <a:lnTo>
                    <a:pt x="4707636" y="179958"/>
                  </a:lnTo>
                </a:path>
                <a:path w="9036050" h="180339">
                  <a:moveTo>
                    <a:pt x="4783836" y="0"/>
                  </a:moveTo>
                  <a:lnTo>
                    <a:pt x="4783836" y="179958"/>
                  </a:lnTo>
                </a:path>
                <a:path w="9036050" h="180339">
                  <a:moveTo>
                    <a:pt x="4860036" y="0"/>
                  </a:moveTo>
                  <a:lnTo>
                    <a:pt x="4860036" y="179958"/>
                  </a:lnTo>
                </a:path>
                <a:path w="9036050" h="180339">
                  <a:moveTo>
                    <a:pt x="4934712" y="0"/>
                  </a:moveTo>
                  <a:lnTo>
                    <a:pt x="4934712" y="179958"/>
                  </a:lnTo>
                </a:path>
                <a:path w="9036050" h="180339">
                  <a:moveTo>
                    <a:pt x="5010912" y="0"/>
                  </a:moveTo>
                  <a:lnTo>
                    <a:pt x="5010912" y="179958"/>
                  </a:lnTo>
                </a:path>
                <a:path w="9036050" h="180339">
                  <a:moveTo>
                    <a:pt x="5087112" y="0"/>
                  </a:moveTo>
                  <a:lnTo>
                    <a:pt x="5087112" y="179958"/>
                  </a:lnTo>
                </a:path>
                <a:path w="9036050" h="180339">
                  <a:moveTo>
                    <a:pt x="5163312" y="0"/>
                  </a:moveTo>
                  <a:lnTo>
                    <a:pt x="5163312" y="179958"/>
                  </a:lnTo>
                </a:path>
                <a:path w="9036050" h="180339">
                  <a:moveTo>
                    <a:pt x="5239512" y="0"/>
                  </a:moveTo>
                  <a:lnTo>
                    <a:pt x="5239512" y="179958"/>
                  </a:lnTo>
                </a:path>
                <a:path w="9036050" h="180339">
                  <a:moveTo>
                    <a:pt x="5314188" y="0"/>
                  </a:moveTo>
                  <a:lnTo>
                    <a:pt x="5314188" y="179958"/>
                  </a:lnTo>
                </a:path>
                <a:path w="9036050" h="180339">
                  <a:moveTo>
                    <a:pt x="5390388" y="0"/>
                  </a:moveTo>
                  <a:lnTo>
                    <a:pt x="5390388" y="179958"/>
                  </a:lnTo>
                </a:path>
                <a:path w="9036050" h="180339">
                  <a:moveTo>
                    <a:pt x="5466588" y="0"/>
                  </a:moveTo>
                  <a:lnTo>
                    <a:pt x="5466588" y="179958"/>
                  </a:lnTo>
                </a:path>
                <a:path w="9036050" h="180339">
                  <a:moveTo>
                    <a:pt x="5542788" y="0"/>
                  </a:moveTo>
                  <a:lnTo>
                    <a:pt x="5542788" y="179958"/>
                  </a:lnTo>
                </a:path>
                <a:path w="9036050" h="180339">
                  <a:moveTo>
                    <a:pt x="5618988" y="0"/>
                  </a:moveTo>
                  <a:lnTo>
                    <a:pt x="5618988" y="179958"/>
                  </a:lnTo>
                </a:path>
                <a:path w="9036050" h="180339">
                  <a:moveTo>
                    <a:pt x="5695188" y="0"/>
                  </a:moveTo>
                  <a:lnTo>
                    <a:pt x="5695188" y="179958"/>
                  </a:lnTo>
                </a:path>
                <a:path w="9036050" h="180339">
                  <a:moveTo>
                    <a:pt x="5769864" y="0"/>
                  </a:moveTo>
                  <a:lnTo>
                    <a:pt x="5769864" y="179958"/>
                  </a:lnTo>
                </a:path>
                <a:path w="9036050" h="180339">
                  <a:moveTo>
                    <a:pt x="5846064" y="0"/>
                  </a:moveTo>
                  <a:lnTo>
                    <a:pt x="5846064" y="179958"/>
                  </a:lnTo>
                </a:path>
                <a:path w="9036050" h="180339">
                  <a:moveTo>
                    <a:pt x="5922264" y="0"/>
                  </a:moveTo>
                  <a:lnTo>
                    <a:pt x="5922264" y="179958"/>
                  </a:lnTo>
                </a:path>
                <a:path w="9036050" h="180339">
                  <a:moveTo>
                    <a:pt x="5998464" y="0"/>
                  </a:moveTo>
                  <a:lnTo>
                    <a:pt x="5998464" y="179958"/>
                  </a:lnTo>
                </a:path>
                <a:path w="9036050" h="180339">
                  <a:moveTo>
                    <a:pt x="6074664" y="0"/>
                  </a:moveTo>
                  <a:lnTo>
                    <a:pt x="6074664" y="179958"/>
                  </a:lnTo>
                </a:path>
                <a:path w="9036050" h="180339">
                  <a:moveTo>
                    <a:pt x="6150864" y="0"/>
                  </a:moveTo>
                  <a:lnTo>
                    <a:pt x="6150864" y="179958"/>
                  </a:lnTo>
                </a:path>
                <a:path w="9036050" h="180339">
                  <a:moveTo>
                    <a:pt x="6225540" y="0"/>
                  </a:moveTo>
                  <a:lnTo>
                    <a:pt x="6225540" y="179958"/>
                  </a:lnTo>
                </a:path>
                <a:path w="9036050" h="180339">
                  <a:moveTo>
                    <a:pt x="6301740" y="0"/>
                  </a:moveTo>
                  <a:lnTo>
                    <a:pt x="6301740" y="179958"/>
                  </a:lnTo>
                </a:path>
                <a:path w="9036050" h="180339">
                  <a:moveTo>
                    <a:pt x="6377940" y="0"/>
                  </a:moveTo>
                  <a:lnTo>
                    <a:pt x="6377940" y="179958"/>
                  </a:lnTo>
                </a:path>
                <a:path w="9036050" h="180339">
                  <a:moveTo>
                    <a:pt x="6454140" y="0"/>
                  </a:moveTo>
                  <a:lnTo>
                    <a:pt x="6454140" y="179958"/>
                  </a:lnTo>
                </a:path>
                <a:path w="9036050" h="180339">
                  <a:moveTo>
                    <a:pt x="6530339" y="0"/>
                  </a:moveTo>
                  <a:lnTo>
                    <a:pt x="6530339" y="179958"/>
                  </a:lnTo>
                </a:path>
                <a:path w="9036050" h="180339">
                  <a:moveTo>
                    <a:pt x="6606539" y="0"/>
                  </a:moveTo>
                  <a:lnTo>
                    <a:pt x="6606539" y="179958"/>
                  </a:lnTo>
                </a:path>
                <a:path w="9036050" h="180339">
                  <a:moveTo>
                    <a:pt x="6681215" y="0"/>
                  </a:moveTo>
                  <a:lnTo>
                    <a:pt x="6681215" y="179958"/>
                  </a:lnTo>
                </a:path>
                <a:path w="9036050" h="180339">
                  <a:moveTo>
                    <a:pt x="6757415" y="0"/>
                  </a:moveTo>
                  <a:lnTo>
                    <a:pt x="6757415" y="179958"/>
                  </a:lnTo>
                </a:path>
                <a:path w="9036050" h="180339">
                  <a:moveTo>
                    <a:pt x="6833615" y="0"/>
                  </a:moveTo>
                  <a:lnTo>
                    <a:pt x="6833615" y="179958"/>
                  </a:lnTo>
                </a:path>
                <a:path w="9036050" h="180339">
                  <a:moveTo>
                    <a:pt x="6909815" y="0"/>
                  </a:moveTo>
                  <a:lnTo>
                    <a:pt x="6909815" y="179958"/>
                  </a:lnTo>
                </a:path>
                <a:path w="9036050" h="180339">
                  <a:moveTo>
                    <a:pt x="6986015" y="0"/>
                  </a:moveTo>
                  <a:lnTo>
                    <a:pt x="6986015" y="179958"/>
                  </a:lnTo>
                </a:path>
                <a:path w="9036050" h="180339">
                  <a:moveTo>
                    <a:pt x="7062215" y="0"/>
                  </a:moveTo>
                  <a:lnTo>
                    <a:pt x="7062215" y="179958"/>
                  </a:lnTo>
                </a:path>
                <a:path w="9036050" h="180339">
                  <a:moveTo>
                    <a:pt x="7136891" y="0"/>
                  </a:moveTo>
                  <a:lnTo>
                    <a:pt x="7136891" y="179958"/>
                  </a:lnTo>
                </a:path>
                <a:path w="9036050" h="180339">
                  <a:moveTo>
                    <a:pt x="7213091" y="0"/>
                  </a:moveTo>
                  <a:lnTo>
                    <a:pt x="7213091" y="179958"/>
                  </a:lnTo>
                </a:path>
                <a:path w="9036050" h="180339">
                  <a:moveTo>
                    <a:pt x="7289291" y="0"/>
                  </a:moveTo>
                  <a:lnTo>
                    <a:pt x="7289291" y="179958"/>
                  </a:lnTo>
                </a:path>
                <a:path w="9036050" h="180339">
                  <a:moveTo>
                    <a:pt x="7365491" y="0"/>
                  </a:moveTo>
                  <a:lnTo>
                    <a:pt x="7365491" y="179958"/>
                  </a:lnTo>
                </a:path>
                <a:path w="9036050" h="180339">
                  <a:moveTo>
                    <a:pt x="7441691" y="0"/>
                  </a:moveTo>
                  <a:lnTo>
                    <a:pt x="7441691" y="179958"/>
                  </a:lnTo>
                </a:path>
                <a:path w="9036050" h="180339">
                  <a:moveTo>
                    <a:pt x="7517891" y="0"/>
                  </a:moveTo>
                  <a:lnTo>
                    <a:pt x="7517891" y="179958"/>
                  </a:lnTo>
                </a:path>
                <a:path w="9036050" h="180339">
                  <a:moveTo>
                    <a:pt x="7592567" y="0"/>
                  </a:moveTo>
                  <a:lnTo>
                    <a:pt x="7592567" y="179958"/>
                  </a:lnTo>
                </a:path>
                <a:path w="9036050" h="180339">
                  <a:moveTo>
                    <a:pt x="7668767" y="0"/>
                  </a:moveTo>
                  <a:lnTo>
                    <a:pt x="7668767" y="179958"/>
                  </a:lnTo>
                </a:path>
                <a:path w="9036050" h="180339">
                  <a:moveTo>
                    <a:pt x="7744967" y="0"/>
                  </a:moveTo>
                  <a:lnTo>
                    <a:pt x="7744967" y="179958"/>
                  </a:lnTo>
                </a:path>
                <a:path w="9036050" h="180339">
                  <a:moveTo>
                    <a:pt x="7821167" y="0"/>
                  </a:moveTo>
                  <a:lnTo>
                    <a:pt x="7821167" y="179958"/>
                  </a:lnTo>
                </a:path>
                <a:path w="9036050" h="180339">
                  <a:moveTo>
                    <a:pt x="7897367" y="0"/>
                  </a:moveTo>
                  <a:lnTo>
                    <a:pt x="7897367" y="179958"/>
                  </a:lnTo>
                </a:path>
                <a:path w="9036050" h="180339">
                  <a:moveTo>
                    <a:pt x="7972043" y="0"/>
                  </a:moveTo>
                  <a:lnTo>
                    <a:pt x="7972043" y="179958"/>
                  </a:lnTo>
                </a:path>
                <a:path w="9036050" h="180339">
                  <a:moveTo>
                    <a:pt x="8048243" y="0"/>
                  </a:moveTo>
                  <a:lnTo>
                    <a:pt x="8048243" y="179958"/>
                  </a:lnTo>
                </a:path>
                <a:path w="9036050" h="180339">
                  <a:moveTo>
                    <a:pt x="8124443" y="0"/>
                  </a:moveTo>
                  <a:lnTo>
                    <a:pt x="8124443" y="179958"/>
                  </a:lnTo>
                </a:path>
                <a:path w="9036050" h="180339">
                  <a:moveTo>
                    <a:pt x="8200643" y="0"/>
                  </a:moveTo>
                  <a:lnTo>
                    <a:pt x="8200643" y="179958"/>
                  </a:lnTo>
                </a:path>
                <a:path w="9036050" h="180339">
                  <a:moveTo>
                    <a:pt x="8276843" y="0"/>
                  </a:moveTo>
                  <a:lnTo>
                    <a:pt x="8276843" y="179958"/>
                  </a:lnTo>
                </a:path>
                <a:path w="9036050" h="180339">
                  <a:moveTo>
                    <a:pt x="8353043" y="0"/>
                  </a:moveTo>
                  <a:lnTo>
                    <a:pt x="8353043" y="179958"/>
                  </a:lnTo>
                </a:path>
                <a:path w="9036050" h="180339">
                  <a:moveTo>
                    <a:pt x="8427720" y="0"/>
                  </a:moveTo>
                  <a:lnTo>
                    <a:pt x="8427720" y="179958"/>
                  </a:lnTo>
                </a:path>
                <a:path w="9036050" h="180339">
                  <a:moveTo>
                    <a:pt x="8503920" y="0"/>
                  </a:moveTo>
                  <a:lnTo>
                    <a:pt x="8503920" y="179958"/>
                  </a:lnTo>
                </a:path>
                <a:path w="9036050" h="180339">
                  <a:moveTo>
                    <a:pt x="8580120" y="0"/>
                  </a:moveTo>
                  <a:lnTo>
                    <a:pt x="8580120" y="179958"/>
                  </a:lnTo>
                </a:path>
                <a:path w="9036050" h="180339">
                  <a:moveTo>
                    <a:pt x="8656320" y="0"/>
                  </a:moveTo>
                  <a:lnTo>
                    <a:pt x="8656320" y="179958"/>
                  </a:lnTo>
                </a:path>
                <a:path w="9036050" h="180339">
                  <a:moveTo>
                    <a:pt x="8732520" y="0"/>
                  </a:moveTo>
                  <a:lnTo>
                    <a:pt x="8732520" y="179958"/>
                  </a:lnTo>
                </a:path>
                <a:path w="9036050" h="180339">
                  <a:moveTo>
                    <a:pt x="8808720" y="0"/>
                  </a:moveTo>
                  <a:lnTo>
                    <a:pt x="8808720" y="179958"/>
                  </a:lnTo>
                </a:path>
                <a:path w="9036050" h="180339">
                  <a:moveTo>
                    <a:pt x="8883396" y="0"/>
                  </a:moveTo>
                  <a:lnTo>
                    <a:pt x="8883396" y="179958"/>
                  </a:lnTo>
                </a:path>
                <a:path w="9036050" h="180339">
                  <a:moveTo>
                    <a:pt x="8959596" y="0"/>
                  </a:moveTo>
                  <a:lnTo>
                    <a:pt x="8959596" y="179958"/>
                  </a:lnTo>
                </a:path>
                <a:path w="9036050" h="180339">
                  <a:moveTo>
                    <a:pt x="9035796" y="0"/>
                  </a:moveTo>
                  <a:lnTo>
                    <a:pt x="9035796" y="179958"/>
                  </a:lnTo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2" name="object 7">
            <a:extLst>
              <a:ext uri="{FF2B5EF4-FFF2-40B4-BE49-F238E27FC236}">
                <a16:creationId xmlns:a16="http://schemas.microsoft.com/office/drawing/2014/main" id="{EBAFDCD1-E51C-4468-9B58-B8F29FBFF200}"/>
              </a:ext>
            </a:extLst>
          </p:cNvPr>
          <p:cNvSpPr txBox="1"/>
          <p:nvPr/>
        </p:nvSpPr>
        <p:spPr>
          <a:xfrm>
            <a:off x="507554" y="4033601"/>
            <a:ext cx="8118475" cy="230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">
              <a:lnSpc>
                <a:spcPts val="2385"/>
              </a:lnSpc>
              <a:spcBef>
                <a:spcPts val="100"/>
              </a:spcBef>
            </a:pPr>
            <a:r>
              <a:rPr lang="it-IT" sz="2000" b="1" spc="-125" dirty="0">
                <a:solidFill>
                  <a:srgbClr val="FFFFFF"/>
                </a:solidFill>
                <a:latin typeface="Trebuchet MS"/>
                <a:cs typeface="Trebuchet MS"/>
              </a:rPr>
              <a:t>Design and </a:t>
            </a:r>
            <a:r>
              <a:rPr lang="it-IT" sz="2000" b="1" spc="-125" dirty="0" err="1">
                <a:solidFill>
                  <a:srgbClr val="FFFFFF"/>
                </a:solidFill>
                <a:latin typeface="Trebuchet MS"/>
                <a:cs typeface="Trebuchet MS"/>
              </a:rPr>
              <a:t>Implementation</a:t>
            </a:r>
            <a:r>
              <a:rPr lang="it-IT" sz="2000" b="1" spc="-125" dirty="0">
                <a:solidFill>
                  <a:srgbClr val="FFFFFF"/>
                </a:solidFill>
                <a:latin typeface="Trebuchet MS"/>
                <a:cs typeface="Trebuchet MS"/>
              </a:rPr>
              <a:t> of Mobile Application</a:t>
            </a:r>
            <a:endParaRPr sz="2000" dirty="0">
              <a:latin typeface="Trebuchet MS"/>
              <a:cs typeface="Trebuchet MS"/>
            </a:endParaRPr>
          </a:p>
          <a:p>
            <a:pPr marL="20955">
              <a:lnSpc>
                <a:spcPts val="3345"/>
              </a:lnSpc>
            </a:pPr>
            <a:r>
              <a:rPr lang="it-IT" sz="2800" b="1" spc="-155" dirty="0">
                <a:solidFill>
                  <a:srgbClr val="FFFFFF"/>
                </a:solidFill>
                <a:latin typeface="Trebuchet MS"/>
                <a:cs typeface="Trebuchet MS"/>
              </a:rPr>
              <a:t>WHERE AM I</a:t>
            </a:r>
            <a:endParaRPr sz="2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200" spc="-195" dirty="0">
                <a:solidFill>
                  <a:srgbClr val="FFFFFF"/>
                </a:solidFill>
                <a:latin typeface="Trebuchet MS"/>
                <a:cs typeface="Trebuchet MS"/>
              </a:rPr>
              <a:t>AY</a:t>
            </a:r>
            <a:r>
              <a:rPr sz="22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Trebuchet MS"/>
                <a:cs typeface="Trebuchet MS"/>
              </a:rPr>
              <a:t>201</a:t>
            </a:r>
            <a:r>
              <a:rPr lang="it-IT" sz="2200" spc="60" dirty="0">
                <a:solidFill>
                  <a:srgbClr val="FFFFFF"/>
                </a:solidFill>
                <a:latin typeface="Trebuchet MS"/>
                <a:cs typeface="Trebuchet MS"/>
              </a:rPr>
              <a:t>9</a:t>
            </a:r>
            <a:r>
              <a:rPr sz="2200" spc="60" dirty="0">
                <a:solidFill>
                  <a:srgbClr val="FFFFFF"/>
                </a:solidFill>
                <a:latin typeface="Trebuchet MS"/>
                <a:cs typeface="Trebuchet MS"/>
              </a:rPr>
              <a:t>-20</a:t>
            </a:r>
            <a:r>
              <a:rPr lang="it-IT" sz="2200" spc="60" dirty="0">
                <a:solidFill>
                  <a:srgbClr val="FFFFFF"/>
                </a:solidFill>
                <a:latin typeface="Trebuchet MS"/>
                <a:cs typeface="Trebuchet MS"/>
              </a:rPr>
              <a:t>20</a:t>
            </a:r>
            <a:endParaRPr sz="22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100" dirty="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  <a:spcBef>
                <a:spcPts val="434"/>
              </a:spcBef>
            </a:pPr>
            <a:endParaRPr lang="it-IT" sz="1800" dirty="0">
              <a:latin typeface="Trebuchet MS"/>
              <a:cs typeface="Trebuchet MS"/>
            </a:endParaRPr>
          </a:p>
        </p:txBody>
      </p:sp>
      <p:sp>
        <p:nvSpPr>
          <p:cNvPr id="153" name="CasellaDiTesto 152">
            <a:extLst>
              <a:ext uri="{FF2B5EF4-FFF2-40B4-BE49-F238E27FC236}">
                <a16:creationId xmlns:a16="http://schemas.microsoft.com/office/drawing/2014/main" id="{6B651C90-DF0C-4ED5-AE39-92D6831F6BB9}"/>
              </a:ext>
            </a:extLst>
          </p:cNvPr>
          <p:cNvSpPr txBox="1"/>
          <p:nvPr/>
        </p:nvSpPr>
        <p:spPr>
          <a:xfrm>
            <a:off x="4170973" y="5119395"/>
            <a:ext cx="471404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r"/>
            <a:r>
              <a:rPr lang="it-IT" sz="2200" spc="-195" dirty="0">
                <a:solidFill>
                  <a:srgbClr val="FFFFFF"/>
                </a:solidFill>
                <a:latin typeface="Trebuchet MS"/>
              </a:rPr>
              <a:t>Bianco Luca 915240</a:t>
            </a:r>
            <a:br>
              <a:rPr lang="it-IT" sz="2200" spc="-195" dirty="0">
                <a:solidFill>
                  <a:srgbClr val="FFFFFF"/>
                </a:solidFill>
                <a:latin typeface="Trebuchet MS"/>
              </a:rPr>
            </a:br>
            <a:r>
              <a:rPr lang="it-IT" sz="2200" spc="-195" dirty="0">
                <a:solidFill>
                  <a:srgbClr val="FFFFFF"/>
                </a:solidFill>
                <a:latin typeface="Trebuchet MS"/>
              </a:rPr>
              <a:t>Consonni Luca 920040 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F739AB-412E-4942-AF81-8B463C9D0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Firebase</a:t>
            </a:r>
            <a:r>
              <a:rPr lang="it-IT" dirty="0"/>
              <a:t> – </a:t>
            </a:r>
            <a:r>
              <a:rPr lang="it-IT" dirty="0" err="1"/>
              <a:t>Realtime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Example</a:t>
            </a:r>
            <a:r>
              <a:rPr lang="it-IT" dirty="0"/>
              <a:t>, Front End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111CC98-66E2-447F-BD4E-020B9A67878D}"/>
              </a:ext>
            </a:extLst>
          </p:cNvPr>
          <p:cNvSpPr/>
          <p:nvPr/>
        </p:nvSpPr>
        <p:spPr>
          <a:xfrm>
            <a:off x="0" y="6126480"/>
            <a:ext cx="9144000" cy="731520"/>
          </a:xfrm>
          <a:custGeom>
            <a:avLst/>
            <a:gdLst/>
            <a:ahLst/>
            <a:cxnLst/>
            <a:rect l="l" t="t" r="r" b="b"/>
            <a:pathLst>
              <a:path w="9144000" h="731520">
                <a:moveTo>
                  <a:pt x="9144000" y="0"/>
                </a:moveTo>
                <a:lnTo>
                  <a:pt x="0" y="0"/>
                </a:lnTo>
                <a:lnTo>
                  <a:pt x="0" y="731520"/>
                </a:lnTo>
                <a:lnTo>
                  <a:pt x="9144000" y="731520"/>
                </a:lnTo>
                <a:lnTo>
                  <a:pt x="9144000" y="0"/>
                </a:lnTo>
                <a:close/>
              </a:path>
            </a:pathLst>
          </a:custGeom>
          <a:solidFill>
            <a:srgbClr val="718FA4"/>
          </a:solid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4" name="object 124">
            <a:extLst>
              <a:ext uri="{FF2B5EF4-FFF2-40B4-BE49-F238E27FC236}">
                <a16:creationId xmlns:a16="http://schemas.microsoft.com/office/drawing/2014/main" id="{C856869F-C38F-4812-A6AD-615F1702C474}"/>
              </a:ext>
            </a:extLst>
          </p:cNvPr>
          <p:cNvSpPr/>
          <p:nvPr/>
        </p:nvSpPr>
        <p:spPr>
          <a:xfrm>
            <a:off x="6090800" y="6334812"/>
            <a:ext cx="2781300" cy="289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6" name="object 126">
            <a:extLst>
              <a:ext uri="{FF2B5EF4-FFF2-40B4-BE49-F238E27FC236}">
                <a16:creationId xmlns:a16="http://schemas.microsoft.com/office/drawing/2014/main" id="{B2502B19-CAF3-4118-ACAA-1C168765E68A}"/>
              </a:ext>
            </a:extLst>
          </p:cNvPr>
          <p:cNvSpPr txBox="1">
            <a:spLocks/>
          </p:cNvSpPr>
          <p:nvPr/>
        </p:nvSpPr>
        <p:spPr>
          <a:xfrm>
            <a:off x="48986" y="6134946"/>
            <a:ext cx="5386493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  <a:t>Bianco-Consonni</a:t>
            </a:r>
            <a:b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</a:br>
            <a:r>
              <a:rPr lang="it-IT" sz="2200" b="1" spc="-90" dirty="0" err="1">
                <a:solidFill>
                  <a:srgbClr val="FFFFFF"/>
                </a:solidFill>
                <a:latin typeface="Trebuchet MS"/>
                <a:cs typeface="Trebuchet MS"/>
              </a:rPr>
              <a:t>Where</a:t>
            </a:r>
            <a: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it-IT" sz="2200" b="1" spc="-90" dirty="0" err="1">
                <a:solidFill>
                  <a:srgbClr val="FFFFFF"/>
                </a:solidFill>
                <a:latin typeface="Trebuchet MS"/>
                <a:cs typeface="Trebuchet MS"/>
              </a:rPr>
              <a:t>Am</a:t>
            </a:r>
            <a: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  <a:t> I</a:t>
            </a:r>
            <a:endParaRPr lang="en-US" sz="2200" dirty="0">
              <a:latin typeface="Trebuchet MS"/>
              <a:cs typeface="Trebuchet MS"/>
            </a:endParaRPr>
          </a:p>
        </p:txBody>
      </p:sp>
      <p:pic>
        <p:nvPicPr>
          <p:cNvPr id="8" name="Immagine 7" descr="Immagine che contiene segnale, orologio&#10;&#10;Descrizione generata automaticamente">
            <a:extLst>
              <a:ext uri="{FF2B5EF4-FFF2-40B4-BE49-F238E27FC236}">
                <a16:creationId xmlns:a16="http://schemas.microsoft.com/office/drawing/2014/main" id="{F4E07692-AF01-432E-B901-F65C501B18B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10645" y="1322717"/>
            <a:ext cx="2863174" cy="477000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832ED6A-0723-40A4-B3FF-DC971B906579}"/>
              </a:ext>
            </a:extLst>
          </p:cNvPr>
          <p:cNvSpPr txBox="1"/>
          <p:nvPr/>
        </p:nvSpPr>
        <p:spPr>
          <a:xfrm>
            <a:off x="4756638" y="1724320"/>
            <a:ext cx="3763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Homepage</a:t>
            </a:r>
          </a:p>
        </p:txBody>
      </p:sp>
    </p:spTree>
    <p:extLst>
      <p:ext uri="{BB962C8B-B14F-4D97-AF65-F5344CB8AC3E}">
        <p14:creationId xmlns:p14="http://schemas.microsoft.com/office/powerpoint/2010/main" val="1523762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FD3BF6-4D6C-4CA7-BC1D-C8482EF2C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Firebase</a:t>
            </a:r>
            <a:r>
              <a:rPr lang="it-IT" dirty="0"/>
              <a:t> – </a:t>
            </a:r>
            <a:r>
              <a:rPr lang="it-IT" dirty="0" err="1"/>
              <a:t>Realtime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example</a:t>
            </a:r>
            <a:r>
              <a:rPr lang="it-IT" dirty="0"/>
              <a:t>, Front End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FAE3F3E-C61E-43C4-917E-A0CE0B9DA3B2}"/>
              </a:ext>
            </a:extLst>
          </p:cNvPr>
          <p:cNvSpPr/>
          <p:nvPr/>
        </p:nvSpPr>
        <p:spPr>
          <a:xfrm>
            <a:off x="0" y="6126480"/>
            <a:ext cx="9144000" cy="731520"/>
          </a:xfrm>
          <a:custGeom>
            <a:avLst/>
            <a:gdLst/>
            <a:ahLst/>
            <a:cxnLst/>
            <a:rect l="l" t="t" r="r" b="b"/>
            <a:pathLst>
              <a:path w="9144000" h="731520">
                <a:moveTo>
                  <a:pt x="9144000" y="0"/>
                </a:moveTo>
                <a:lnTo>
                  <a:pt x="0" y="0"/>
                </a:lnTo>
                <a:lnTo>
                  <a:pt x="0" y="731520"/>
                </a:lnTo>
                <a:lnTo>
                  <a:pt x="9144000" y="731520"/>
                </a:lnTo>
                <a:lnTo>
                  <a:pt x="9144000" y="0"/>
                </a:lnTo>
                <a:close/>
              </a:path>
            </a:pathLst>
          </a:custGeom>
          <a:solidFill>
            <a:srgbClr val="718FA4"/>
          </a:solid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8" name="object 124">
            <a:extLst>
              <a:ext uri="{FF2B5EF4-FFF2-40B4-BE49-F238E27FC236}">
                <a16:creationId xmlns:a16="http://schemas.microsoft.com/office/drawing/2014/main" id="{C9067685-CD8A-49FF-B333-DA672678EF7E}"/>
              </a:ext>
            </a:extLst>
          </p:cNvPr>
          <p:cNvSpPr/>
          <p:nvPr/>
        </p:nvSpPr>
        <p:spPr>
          <a:xfrm>
            <a:off x="6090800" y="6334812"/>
            <a:ext cx="2781300" cy="289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10" name="object 126">
            <a:extLst>
              <a:ext uri="{FF2B5EF4-FFF2-40B4-BE49-F238E27FC236}">
                <a16:creationId xmlns:a16="http://schemas.microsoft.com/office/drawing/2014/main" id="{AACDB45B-E380-49E3-BE31-8F0E71FF8918}"/>
              </a:ext>
            </a:extLst>
          </p:cNvPr>
          <p:cNvSpPr txBox="1">
            <a:spLocks/>
          </p:cNvSpPr>
          <p:nvPr/>
        </p:nvSpPr>
        <p:spPr>
          <a:xfrm>
            <a:off x="48986" y="6134946"/>
            <a:ext cx="5386493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  <a:t>Bianco-Consonni</a:t>
            </a:r>
            <a:b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</a:br>
            <a:r>
              <a:rPr lang="it-IT" sz="2200" b="1" spc="-90" dirty="0" err="1">
                <a:solidFill>
                  <a:srgbClr val="FFFFFF"/>
                </a:solidFill>
                <a:latin typeface="Trebuchet MS"/>
                <a:cs typeface="Trebuchet MS"/>
              </a:rPr>
              <a:t>Where</a:t>
            </a:r>
            <a: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it-IT" sz="2200" b="1" spc="-90" dirty="0" err="1">
                <a:solidFill>
                  <a:srgbClr val="FFFFFF"/>
                </a:solidFill>
                <a:latin typeface="Trebuchet MS"/>
                <a:cs typeface="Trebuchet MS"/>
              </a:rPr>
              <a:t>Am</a:t>
            </a:r>
            <a: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  <a:t> I</a:t>
            </a:r>
            <a:endParaRPr lang="en-US" sz="2200" dirty="0">
              <a:latin typeface="Trebuchet MS"/>
              <a:cs typeface="Trebuchet MS"/>
            </a:endParaRPr>
          </a:p>
        </p:txBody>
      </p:sp>
      <p:pic>
        <p:nvPicPr>
          <p:cNvPr id="6" name="Immagine 5" descr="Immagine che contiene segnale, orologio&#10;&#10;Descrizione generata automaticamente">
            <a:extLst>
              <a:ext uri="{FF2B5EF4-FFF2-40B4-BE49-F238E27FC236}">
                <a16:creationId xmlns:a16="http://schemas.microsoft.com/office/drawing/2014/main" id="{ED62DB0A-3F16-43BD-8DF1-C3832EE1785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11232" y="1331183"/>
            <a:ext cx="2862000" cy="4770000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1C1EA88-94F0-4B55-A7F5-652123531B07}"/>
              </a:ext>
            </a:extLst>
          </p:cNvPr>
          <p:cNvSpPr txBox="1"/>
          <p:nvPr/>
        </p:nvSpPr>
        <p:spPr>
          <a:xfrm>
            <a:off x="4756638" y="1724320"/>
            <a:ext cx="3763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Homepage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Press ‘Online’ </a:t>
            </a:r>
            <a:r>
              <a:rPr lang="it-IT" sz="2400" dirty="0" err="1"/>
              <a:t>button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3594344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F739AB-412E-4942-AF81-8B463C9D0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Firebase</a:t>
            </a:r>
            <a:r>
              <a:rPr lang="it-IT" dirty="0"/>
              <a:t> – </a:t>
            </a:r>
            <a:r>
              <a:rPr lang="it-IT" dirty="0" err="1"/>
              <a:t>Realtime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example</a:t>
            </a:r>
            <a:r>
              <a:rPr lang="it-IT" dirty="0"/>
              <a:t>, Front End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111CC98-66E2-447F-BD4E-020B9A67878D}"/>
              </a:ext>
            </a:extLst>
          </p:cNvPr>
          <p:cNvSpPr/>
          <p:nvPr/>
        </p:nvSpPr>
        <p:spPr>
          <a:xfrm>
            <a:off x="0" y="6126480"/>
            <a:ext cx="9144000" cy="731520"/>
          </a:xfrm>
          <a:custGeom>
            <a:avLst/>
            <a:gdLst/>
            <a:ahLst/>
            <a:cxnLst/>
            <a:rect l="l" t="t" r="r" b="b"/>
            <a:pathLst>
              <a:path w="9144000" h="731520">
                <a:moveTo>
                  <a:pt x="9144000" y="0"/>
                </a:moveTo>
                <a:lnTo>
                  <a:pt x="0" y="0"/>
                </a:lnTo>
                <a:lnTo>
                  <a:pt x="0" y="731520"/>
                </a:lnTo>
                <a:lnTo>
                  <a:pt x="9144000" y="731520"/>
                </a:lnTo>
                <a:lnTo>
                  <a:pt x="9144000" y="0"/>
                </a:lnTo>
                <a:close/>
              </a:path>
            </a:pathLst>
          </a:custGeom>
          <a:solidFill>
            <a:srgbClr val="718FA4"/>
          </a:solid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4" name="object 124">
            <a:extLst>
              <a:ext uri="{FF2B5EF4-FFF2-40B4-BE49-F238E27FC236}">
                <a16:creationId xmlns:a16="http://schemas.microsoft.com/office/drawing/2014/main" id="{C856869F-C38F-4812-A6AD-615F1702C474}"/>
              </a:ext>
            </a:extLst>
          </p:cNvPr>
          <p:cNvSpPr/>
          <p:nvPr/>
        </p:nvSpPr>
        <p:spPr>
          <a:xfrm>
            <a:off x="6090800" y="6334812"/>
            <a:ext cx="2781300" cy="289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6" name="object 126">
            <a:extLst>
              <a:ext uri="{FF2B5EF4-FFF2-40B4-BE49-F238E27FC236}">
                <a16:creationId xmlns:a16="http://schemas.microsoft.com/office/drawing/2014/main" id="{B2502B19-CAF3-4118-ACAA-1C168765E68A}"/>
              </a:ext>
            </a:extLst>
          </p:cNvPr>
          <p:cNvSpPr txBox="1">
            <a:spLocks/>
          </p:cNvSpPr>
          <p:nvPr/>
        </p:nvSpPr>
        <p:spPr>
          <a:xfrm>
            <a:off x="48986" y="6134946"/>
            <a:ext cx="5386493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  <a:t>Bianco-Consonni</a:t>
            </a:r>
            <a:b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</a:br>
            <a:r>
              <a:rPr lang="it-IT" sz="2200" b="1" spc="-90" dirty="0" err="1">
                <a:solidFill>
                  <a:srgbClr val="FFFFFF"/>
                </a:solidFill>
                <a:latin typeface="Trebuchet MS"/>
                <a:cs typeface="Trebuchet MS"/>
              </a:rPr>
              <a:t>Where</a:t>
            </a:r>
            <a: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it-IT" sz="2200" b="1" spc="-90" dirty="0" err="1">
                <a:solidFill>
                  <a:srgbClr val="FFFFFF"/>
                </a:solidFill>
                <a:latin typeface="Trebuchet MS"/>
                <a:cs typeface="Trebuchet MS"/>
              </a:rPr>
              <a:t>Am</a:t>
            </a:r>
            <a: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  <a:t> I</a:t>
            </a:r>
            <a:endParaRPr lang="en-US" sz="2200" dirty="0">
              <a:latin typeface="Trebuchet MS"/>
              <a:cs typeface="Trebuchet MS"/>
            </a:endParaRPr>
          </a:p>
        </p:txBody>
      </p:sp>
      <p:pic>
        <p:nvPicPr>
          <p:cNvPr id="5" name="Segnaposto contenuto 4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6D8708B2-EA5B-4F6E-8C09-9586DE453A14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b="1508"/>
          <a:stretch/>
        </p:blipFill>
        <p:spPr>
          <a:xfrm>
            <a:off x="1311232" y="1322717"/>
            <a:ext cx="2862000" cy="477000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F7511AD-3A1E-4433-A346-B49A4A94C077}"/>
              </a:ext>
            </a:extLst>
          </p:cNvPr>
          <p:cNvSpPr txBox="1"/>
          <p:nvPr/>
        </p:nvSpPr>
        <p:spPr>
          <a:xfrm>
            <a:off x="4756638" y="1724320"/>
            <a:ext cx="37631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Homepage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Press ‘Online’ </a:t>
            </a:r>
            <a:r>
              <a:rPr lang="it-IT" sz="2400" dirty="0" err="1"/>
              <a:t>button</a:t>
            </a: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/>
              <a:t>Wait</a:t>
            </a:r>
            <a:r>
              <a:rPr lang="it-IT" sz="2400" dirty="0"/>
              <a:t> for an </a:t>
            </a:r>
            <a:r>
              <a:rPr lang="it-IT" sz="2400" dirty="0" err="1"/>
              <a:t>Opponent</a:t>
            </a:r>
            <a:r>
              <a:rPr lang="it-IT" sz="2400" dirty="0"/>
              <a:t> and loading of game</a:t>
            </a:r>
          </a:p>
        </p:txBody>
      </p:sp>
    </p:spTree>
    <p:extLst>
      <p:ext uri="{BB962C8B-B14F-4D97-AF65-F5344CB8AC3E}">
        <p14:creationId xmlns:p14="http://schemas.microsoft.com/office/powerpoint/2010/main" val="477126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F739AB-412E-4942-AF81-8B463C9D0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Firebase</a:t>
            </a:r>
            <a:r>
              <a:rPr lang="it-IT" dirty="0"/>
              <a:t> – </a:t>
            </a:r>
            <a:r>
              <a:rPr lang="it-IT" dirty="0" err="1"/>
              <a:t>Realtime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example</a:t>
            </a:r>
            <a:r>
              <a:rPr lang="it-IT" dirty="0"/>
              <a:t>, Front End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111CC98-66E2-447F-BD4E-020B9A67878D}"/>
              </a:ext>
            </a:extLst>
          </p:cNvPr>
          <p:cNvSpPr/>
          <p:nvPr/>
        </p:nvSpPr>
        <p:spPr>
          <a:xfrm>
            <a:off x="0" y="6126480"/>
            <a:ext cx="9144000" cy="731520"/>
          </a:xfrm>
          <a:custGeom>
            <a:avLst/>
            <a:gdLst/>
            <a:ahLst/>
            <a:cxnLst/>
            <a:rect l="l" t="t" r="r" b="b"/>
            <a:pathLst>
              <a:path w="9144000" h="731520">
                <a:moveTo>
                  <a:pt x="9144000" y="0"/>
                </a:moveTo>
                <a:lnTo>
                  <a:pt x="0" y="0"/>
                </a:lnTo>
                <a:lnTo>
                  <a:pt x="0" y="731520"/>
                </a:lnTo>
                <a:lnTo>
                  <a:pt x="9144000" y="731520"/>
                </a:lnTo>
                <a:lnTo>
                  <a:pt x="9144000" y="0"/>
                </a:lnTo>
                <a:close/>
              </a:path>
            </a:pathLst>
          </a:custGeom>
          <a:solidFill>
            <a:srgbClr val="718FA4"/>
          </a:solid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4" name="object 124">
            <a:extLst>
              <a:ext uri="{FF2B5EF4-FFF2-40B4-BE49-F238E27FC236}">
                <a16:creationId xmlns:a16="http://schemas.microsoft.com/office/drawing/2014/main" id="{C856869F-C38F-4812-A6AD-615F1702C474}"/>
              </a:ext>
            </a:extLst>
          </p:cNvPr>
          <p:cNvSpPr/>
          <p:nvPr/>
        </p:nvSpPr>
        <p:spPr>
          <a:xfrm>
            <a:off x="6090800" y="6334812"/>
            <a:ext cx="2781300" cy="289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6" name="object 126">
            <a:extLst>
              <a:ext uri="{FF2B5EF4-FFF2-40B4-BE49-F238E27FC236}">
                <a16:creationId xmlns:a16="http://schemas.microsoft.com/office/drawing/2014/main" id="{B2502B19-CAF3-4118-ACAA-1C168765E68A}"/>
              </a:ext>
            </a:extLst>
          </p:cNvPr>
          <p:cNvSpPr txBox="1">
            <a:spLocks/>
          </p:cNvSpPr>
          <p:nvPr/>
        </p:nvSpPr>
        <p:spPr>
          <a:xfrm>
            <a:off x="48986" y="6134946"/>
            <a:ext cx="5386493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  <a:t>Bianco-Consonni</a:t>
            </a:r>
            <a:b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</a:br>
            <a:r>
              <a:rPr lang="it-IT" sz="2200" b="1" spc="-90" dirty="0" err="1">
                <a:solidFill>
                  <a:srgbClr val="FFFFFF"/>
                </a:solidFill>
                <a:latin typeface="Trebuchet MS"/>
                <a:cs typeface="Trebuchet MS"/>
              </a:rPr>
              <a:t>Where</a:t>
            </a:r>
            <a: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it-IT" sz="2200" b="1" spc="-90" dirty="0" err="1">
                <a:solidFill>
                  <a:srgbClr val="FFFFFF"/>
                </a:solidFill>
                <a:latin typeface="Trebuchet MS"/>
                <a:cs typeface="Trebuchet MS"/>
              </a:rPr>
              <a:t>Am</a:t>
            </a:r>
            <a: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  <a:t> I</a:t>
            </a:r>
            <a:endParaRPr lang="en-US" sz="2200" dirty="0">
              <a:latin typeface="Trebuchet MS"/>
              <a:cs typeface="Trebuchet MS"/>
            </a:endParaRPr>
          </a:p>
        </p:txBody>
      </p:sp>
      <p:pic>
        <p:nvPicPr>
          <p:cNvPr id="7" name="Segnaposto contenuto 4" descr="Immagine che contiene esterni, erba, strada, segnale&#10;&#10;Descrizione generata automaticamente">
            <a:extLst>
              <a:ext uri="{FF2B5EF4-FFF2-40B4-BE49-F238E27FC236}">
                <a16:creationId xmlns:a16="http://schemas.microsoft.com/office/drawing/2014/main" id="{2569E946-C66D-41BE-882E-CF7F8A9D231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1232" y="1322717"/>
            <a:ext cx="2862000" cy="47700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6D3CB35-54CB-49E2-9AE6-A52514806473}"/>
              </a:ext>
            </a:extLst>
          </p:cNvPr>
          <p:cNvSpPr txBox="1"/>
          <p:nvPr/>
        </p:nvSpPr>
        <p:spPr>
          <a:xfrm>
            <a:off x="4756638" y="1724320"/>
            <a:ext cx="37631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Homepage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Press ‘Online’ </a:t>
            </a:r>
            <a:r>
              <a:rPr lang="it-IT" sz="2400" dirty="0" err="1"/>
              <a:t>button</a:t>
            </a: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/>
              <a:t>Wait</a:t>
            </a:r>
            <a:r>
              <a:rPr lang="it-IT" sz="2400" dirty="0"/>
              <a:t> for an </a:t>
            </a:r>
            <a:r>
              <a:rPr lang="it-IT" sz="2400" dirty="0" err="1"/>
              <a:t>Opponent</a:t>
            </a:r>
            <a:r>
              <a:rPr lang="it-IT" sz="2400" dirty="0"/>
              <a:t> and loading of game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Start the Game</a:t>
            </a:r>
          </a:p>
        </p:txBody>
      </p:sp>
    </p:spTree>
    <p:extLst>
      <p:ext uri="{BB962C8B-B14F-4D97-AF65-F5344CB8AC3E}">
        <p14:creationId xmlns:p14="http://schemas.microsoft.com/office/powerpoint/2010/main" val="175755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F739AB-412E-4942-AF81-8B463C9D0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Firebase</a:t>
            </a:r>
            <a:r>
              <a:rPr lang="it-IT" dirty="0"/>
              <a:t> – </a:t>
            </a:r>
            <a:r>
              <a:rPr lang="it-IT" dirty="0" err="1"/>
              <a:t>Realtime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example</a:t>
            </a:r>
            <a:r>
              <a:rPr lang="it-IT" dirty="0"/>
              <a:t>, Back End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111CC98-66E2-447F-BD4E-020B9A67878D}"/>
              </a:ext>
            </a:extLst>
          </p:cNvPr>
          <p:cNvSpPr/>
          <p:nvPr/>
        </p:nvSpPr>
        <p:spPr>
          <a:xfrm>
            <a:off x="0" y="6126480"/>
            <a:ext cx="9144000" cy="731520"/>
          </a:xfrm>
          <a:custGeom>
            <a:avLst/>
            <a:gdLst/>
            <a:ahLst/>
            <a:cxnLst/>
            <a:rect l="l" t="t" r="r" b="b"/>
            <a:pathLst>
              <a:path w="9144000" h="731520">
                <a:moveTo>
                  <a:pt x="9144000" y="0"/>
                </a:moveTo>
                <a:lnTo>
                  <a:pt x="0" y="0"/>
                </a:lnTo>
                <a:lnTo>
                  <a:pt x="0" y="731520"/>
                </a:lnTo>
                <a:lnTo>
                  <a:pt x="9144000" y="731520"/>
                </a:lnTo>
                <a:lnTo>
                  <a:pt x="9144000" y="0"/>
                </a:lnTo>
                <a:close/>
              </a:path>
            </a:pathLst>
          </a:custGeom>
          <a:solidFill>
            <a:srgbClr val="718FA4"/>
          </a:solid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4" name="object 124">
            <a:extLst>
              <a:ext uri="{FF2B5EF4-FFF2-40B4-BE49-F238E27FC236}">
                <a16:creationId xmlns:a16="http://schemas.microsoft.com/office/drawing/2014/main" id="{C856869F-C38F-4812-A6AD-615F1702C474}"/>
              </a:ext>
            </a:extLst>
          </p:cNvPr>
          <p:cNvSpPr/>
          <p:nvPr/>
        </p:nvSpPr>
        <p:spPr>
          <a:xfrm>
            <a:off x="6090800" y="6334812"/>
            <a:ext cx="2781300" cy="289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6" name="object 126">
            <a:extLst>
              <a:ext uri="{FF2B5EF4-FFF2-40B4-BE49-F238E27FC236}">
                <a16:creationId xmlns:a16="http://schemas.microsoft.com/office/drawing/2014/main" id="{B2502B19-CAF3-4118-ACAA-1C168765E68A}"/>
              </a:ext>
            </a:extLst>
          </p:cNvPr>
          <p:cNvSpPr txBox="1">
            <a:spLocks/>
          </p:cNvSpPr>
          <p:nvPr/>
        </p:nvSpPr>
        <p:spPr>
          <a:xfrm>
            <a:off x="48986" y="6134946"/>
            <a:ext cx="5386493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  <a:t>Bianco-Consonni</a:t>
            </a:r>
            <a:b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</a:br>
            <a:r>
              <a:rPr lang="it-IT" sz="2200" b="1" spc="-90" dirty="0" err="1">
                <a:solidFill>
                  <a:srgbClr val="FFFFFF"/>
                </a:solidFill>
                <a:latin typeface="Trebuchet MS"/>
                <a:cs typeface="Trebuchet MS"/>
              </a:rPr>
              <a:t>Where</a:t>
            </a:r>
            <a: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it-IT" sz="2200" b="1" spc="-90" dirty="0" err="1">
                <a:solidFill>
                  <a:srgbClr val="FFFFFF"/>
                </a:solidFill>
                <a:latin typeface="Trebuchet MS"/>
                <a:cs typeface="Trebuchet MS"/>
              </a:rPr>
              <a:t>Am</a:t>
            </a:r>
            <a: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  <a:t> I</a:t>
            </a:r>
            <a:endParaRPr lang="en-US" sz="2200" dirty="0">
              <a:latin typeface="Trebuchet MS"/>
              <a:cs typeface="Trebuchet MS"/>
            </a:endParaRPr>
          </a:p>
        </p:txBody>
      </p:sp>
      <p:pic>
        <p:nvPicPr>
          <p:cNvPr id="28" name="Immagine 27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715BB21F-EC6F-4522-939C-8B1FBF8FBA9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55163" y="1446372"/>
            <a:ext cx="4572000" cy="4572000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F3854FF4-56A9-444D-A9CD-8204405E2C88}"/>
              </a:ext>
            </a:extLst>
          </p:cNvPr>
          <p:cNvSpPr txBox="1"/>
          <p:nvPr/>
        </p:nvSpPr>
        <p:spPr>
          <a:xfrm>
            <a:off x="5435479" y="1538654"/>
            <a:ext cx="3216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At the first: no player are </a:t>
            </a:r>
            <a:r>
              <a:rPr lang="it-IT" dirty="0" err="1"/>
              <a:t>waiting</a:t>
            </a:r>
            <a:r>
              <a:rPr lang="it-IT" dirty="0"/>
              <a:t> for a new online game and none game </a:t>
            </a:r>
            <a:r>
              <a:rPr lang="it-IT" dirty="0" err="1"/>
              <a:t>is</a:t>
            </a:r>
            <a:r>
              <a:rPr lang="it-IT" dirty="0"/>
              <a:t> running.</a:t>
            </a:r>
          </a:p>
        </p:txBody>
      </p:sp>
    </p:spTree>
    <p:extLst>
      <p:ext uri="{BB962C8B-B14F-4D97-AF65-F5344CB8AC3E}">
        <p14:creationId xmlns:p14="http://schemas.microsoft.com/office/powerpoint/2010/main" val="784026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F739AB-412E-4942-AF81-8B463C9D0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Firebase</a:t>
            </a:r>
            <a:r>
              <a:rPr lang="it-IT" dirty="0"/>
              <a:t> – </a:t>
            </a:r>
            <a:r>
              <a:rPr lang="it-IT" dirty="0" err="1"/>
              <a:t>Realtime</a:t>
            </a:r>
            <a:r>
              <a:rPr lang="it-IT" dirty="0"/>
              <a:t> database </a:t>
            </a:r>
            <a:r>
              <a:rPr lang="it-IT" dirty="0" err="1"/>
              <a:t>example</a:t>
            </a:r>
            <a:r>
              <a:rPr lang="it-IT" dirty="0"/>
              <a:t>, Front End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111CC98-66E2-447F-BD4E-020B9A67878D}"/>
              </a:ext>
            </a:extLst>
          </p:cNvPr>
          <p:cNvSpPr/>
          <p:nvPr/>
        </p:nvSpPr>
        <p:spPr>
          <a:xfrm>
            <a:off x="0" y="6126480"/>
            <a:ext cx="9144000" cy="731520"/>
          </a:xfrm>
          <a:custGeom>
            <a:avLst/>
            <a:gdLst/>
            <a:ahLst/>
            <a:cxnLst/>
            <a:rect l="l" t="t" r="r" b="b"/>
            <a:pathLst>
              <a:path w="9144000" h="731520">
                <a:moveTo>
                  <a:pt x="9144000" y="0"/>
                </a:moveTo>
                <a:lnTo>
                  <a:pt x="0" y="0"/>
                </a:lnTo>
                <a:lnTo>
                  <a:pt x="0" y="731520"/>
                </a:lnTo>
                <a:lnTo>
                  <a:pt x="9144000" y="731520"/>
                </a:lnTo>
                <a:lnTo>
                  <a:pt x="9144000" y="0"/>
                </a:lnTo>
                <a:close/>
              </a:path>
            </a:pathLst>
          </a:custGeom>
          <a:solidFill>
            <a:srgbClr val="718FA4"/>
          </a:solid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4" name="object 124">
            <a:extLst>
              <a:ext uri="{FF2B5EF4-FFF2-40B4-BE49-F238E27FC236}">
                <a16:creationId xmlns:a16="http://schemas.microsoft.com/office/drawing/2014/main" id="{C856869F-C38F-4812-A6AD-615F1702C474}"/>
              </a:ext>
            </a:extLst>
          </p:cNvPr>
          <p:cNvSpPr/>
          <p:nvPr/>
        </p:nvSpPr>
        <p:spPr>
          <a:xfrm>
            <a:off x="6090800" y="6334812"/>
            <a:ext cx="2781300" cy="289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6" name="object 126">
            <a:extLst>
              <a:ext uri="{FF2B5EF4-FFF2-40B4-BE49-F238E27FC236}">
                <a16:creationId xmlns:a16="http://schemas.microsoft.com/office/drawing/2014/main" id="{B2502B19-CAF3-4118-ACAA-1C168765E68A}"/>
              </a:ext>
            </a:extLst>
          </p:cNvPr>
          <p:cNvSpPr txBox="1">
            <a:spLocks/>
          </p:cNvSpPr>
          <p:nvPr/>
        </p:nvSpPr>
        <p:spPr>
          <a:xfrm>
            <a:off x="48986" y="6134946"/>
            <a:ext cx="5386493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  <a:t>Bianco-Consonni</a:t>
            </a:r>
            <a:b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</a:br>
            <a:r>
              <a:rPr lang="it-IT" sz="2200" b="1" spc="-90" dirty="0" err="1">
                <a:solidFill>
                  <a:srgbClr val="FFFFFF"/>
                </a:solidFill>
                <a:latin typeface="Trebuchet MS"/>
                <a:cs typeface="Trebuchet MS"/>
              </a:rPr>
              <a:t>Where</a:t>
            </a:r>
            <a: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it-IT" sz="2200" b="1" spc="-90" dirty="0" err="1">
                <a:solidFill>
                  <a:srgbClr val="FFFFFF"/>
                </a:solidFill>
                <a:latin typeface="Trebuchet MS"/>
                <a:cs typeface="Trebuchet MS"/>
              </a:rPr>
              <a:t>Am</a:t>
            </a:r>
            <a: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  <a:t> I</a:t>
            </a:r>
            <a:endParaRPr lang="en-US" sz="2200" dirty="0">
              <a:latin typeface="Trebuchet MS"/>
              <a:cs typeface="Trebuchet MS"/>
            </a:endParaRPr>
          </a:p>
        </p:txBody>
      </p:sp>
      <p:pic>
        <p:nvPicPr>
          <p:cNvPr id="30" name="Immagine 29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B805A43B-0D88-476E-9449-7CC0F137B33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56232" y="1421027"/>
            <a:ext cx="4572000" cy="45720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917B4B0-FDB5-462B-88E8-EFCF07E5A81F}"/>
              </a:ext>
            </a:extLst>
          </p:cNvPr>
          <p:cNvSpPr txBox="1"/>
          <p:nvPr/>
        </p:nvSpPr>
        <p:spPr>
          <a:xfrm>
            <a:off x="5435479" y="1538654"/>
            <a:ext cx="3216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At the first: no player are </a:t>
            </a:r>
            <a:r>
              <a:rPr lang="it-IT" dirty="0" err="1"/>
              <a:t>waiting</a:t>
            </a:r>
            <a:r>
              <a:rPr lang="it-IT" dirty="0"/>
              <a:t> for a new online game and none game </a:t>
            </a:r>
            <a:r>
              <a:rPr lang="it-IT" dirty="0" err="1"/>
              <a:t>is</a:t>
            </a:r>
            <a:r>
              <a:rPr lang="it-IT" dirty="0"/>
              <a:t> running.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 Player press ‘Online’ </a:t>
            </a:r>
            <a:r>
              <a:rPr lang="it-IT" dirty="0" err="1"/>
              <a:t>buttuon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85329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F739AB-412E-4942-AF81-8B463C9D0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Firebase</a:t>
            </a:r>
            <a:r>
              <a:rPr lang="it-IT" dirty="0"/>
              <a:t> – </a:t>
            </a:r>
            <a:r>
              <a:rPr lang="it-IT" dirty="0" err="1"/>
              <a:t>Realtime</a:t>
            </a:r>
            <a:r>
              <a:rPr lang="it-IT" dirty="0"/>
              <a:t> database </a:t>
            </a:r>
            <a:r>
              <a:rPr lang="it-IT" dirty="0" err="1"/>
              <a:t>example</a:t>
            </a:r>
            <a:r>
              <a:rPr lang="it-IT" dirty="0"/>
              <a:t>, Front End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111CC98-66E2-447F-BD4E-020B9A67878D}"/>
              </a:ext>
            </a:extLst>
          </p:cNvPr>
          <p:cNvSpPr/>
          <p:nvPr/>
        </p:nvSpPr>
        <p:spPr>
          <a:xfrm>
            <a:off x="0" y="6126480"/>
            <a:ext cx="9144000" cy="731520"/>
          </a:xfrm>
          <a:custGeom>
            <a:avLst/>
            <a:gdLst/>
            <a:ahLst/>
            <a:cxnLst/>
            <a:rect l="l" t="t" r="r" b="b"/>
            <a:pathLst>
              <a:path w="9144000" h="731520">
                <a:moveTo>
                  <a:pt x="9144000" y="0"/>
                </a:moveTo>
                <a:lnTo>
                  <a:pt x="0" y="0"/>
                </a:lnTo>
                <a:lnTo>
                  <a:pt x="0" y="731520"/>
                </a:lnTo>
                <a:lnTo>
                  <a:pt x="9144000" y="731520"/>
                </a:lnTo>
                <a:lnTo>
                  <a:pt x="9144000" y="0"/>
                </a:lnTo>
                <a:close/>
              </a:path>
            </a:pathLst>
          </a:custGeom>
          <a:solidFill>
            <a:srgbClr val="718FA4"/>
          </a:solid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4" name="object 124">
            <a:extLst>
              <a:ext uri="{FF2B5EF4-FFF2-40B4-BE49-F238E27FC236}">
                <a16:creationId xmlns:a16="http://schemas.microsoft.com/office/drawing/2014/main" id="{C856869F-C38F-4812-A6AD-615F1702C474}"/>
              </a:ext>
            </a:extLst>
          </p:cNvPr>
          <p:cNvSpPr/>
          <p:nvPr/>
        </p:nvSpPr>
        <p:spPr>
          <a:xfrm>
            <a:off x="6090800" y="6334812"/>
            <a:ext cx="2781300" cy="289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6" name="object 126">
            <a:extLst>
              <a:ext uri="{FF2B5EF4-FFF2-40B4-BE49-F238E27FC236}">
                <a16:creationId xmlns:a16="http://schemas.microsoft.com/office/drawing/2014/main" id="{B2502B19-CAF3-4118-ACAA-1C168765E68A}"/>
              </a:ext>
            </a:extLst>
          </p:cNvPr>
          <p:cNvSpPr txBox="1">
            <a:spLocks/>
          </p:cNvSpPr>
          <p:nvPr/>
        </p:nvSpPr>
        <p:spPr>
          <a:xfrm>
            <a:off x="48986" y="6134946"/>
            <a:ext cx="5386493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  <a:t>Bianco-Consonni</a:t>
            </a:r>
            <a:b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</a:br>
            <a:r>
              <a:rPr lang="it-IT" sz="2200" b="1" spc="-90" dirty="0" err="1">
                <a:solidFill>
                  <a:srgbClr val="FFFFFF"/>
                </a:solidFill>
                <a:latin typeface="Trebuchet MS"/>
                <a:cs typeface="Trebuchet MS"/>
              </a:rPr>
              <a:t>Where</a:t>
            </a:r>
            <a: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it-IT" sz="2200" b="1" spc="-90" dirty="0" err="1">
                <a:solidFill>
                  <a:srgbClr val="FFFFFF"/>
                </a:solidFill>
                <a:latin typeface="Trebuchet MS"/>
                <a:cs typeface="Trebuchet MS"/>
              </a:rPr>
              <a:t>Am</a:t>
            </a:r>
            <a: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  <a:t> I</a:t>
            </a:r>
            <a:endParaRPr lang="en-US" sz="2200" dirty="0">
              <a:latin typeface="Trebuchet MS"/>
              <a:cs typeface="Trebuchet MS"/>
            </a:endParaRPr>
          </a:p>
        </p:txBody>
      </p:sp>
      <p:pic>
        <p:nvPicPr>
          <p:cNvPr id="5" name="Immagine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A08C9D8D-744B-4638-A1FD-F5E49D0FDBF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56232" y="1337775"/>
            <a:ext cx="4572000" cy="45720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689084D-A4C7-4366-AFD6-BD67E8C37D6F}"/>
              </a:ext>
            </a:extLst>
          </p:cNvPr>
          <p:cNvSpPr txBox="1"/>
          <p:nvPr/>
        </p:nvSpPr>
        <p:spPr>
          <a:xfrm>
            <a:off x="5435479" y="1538654"/>
            <a:ext cx="32161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At the first: no player are </a:t>
            </a:r>
            <a:r>
              <a:rPr lang="it-IT" dirty="0" err="1"/>
              <a:t>waiting</a:t>
            </a:r>
            <a:r>
              <a:rPr lang="it-IT" dirty="0"/>
              <a:t> for a new online game and none game </a:t>
            </a:r>
            <a:r>
              <a:rPr lang="it-IT" dirty="0" err="1"/>
              <a:t>is</a:t>
            </a:r>
            <a:r>
              <a:rPr lang="it-IT" dirty="0"/>
              <a:t> running.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 Player press ‘Online’ </a:t>
            </a:r>
            <a:r>
              <a:rPr lang="it-IT" dirty="0" err="1"/>
              <a:t>button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An </a:t>
            </a:r>
            <a:r>
              <a:rPr lang="it-IT" dirty="0" err="1"/>
              <a:t>other</a:t>
            </a:r>
            <a:r>
              <a:rPr lang="it-IT" dirty="0"/>
              <a:t> player join the </a:t>
            </a:r>
            <a:r>
              <a:rPr lang="it-IT" dirty="0" err="1"/>
              <a:t>queque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14274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F739AB-412E-4942-AF81-8B463C9D0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Firebase</a:t>
            </a:r>
            <a:r>
              <a:rPr lang="it-IT" dirty="0"/>
              <a:t> – </a:t>
            </a:r>
            <a:r>
              <a:rPr lang="it-IT" dirty="0" err="1"/>
              <a:t>Realtime</a:t>
            </a:r>
            <a:r>
              <a:rPr lang="it-IT" dirty="0"/>
              <a:t> database </a:t>
            </a:r>
            <a:r>
              <a:rPr lang="it-IT" dirty="0" err="1"/>
              <a:t>example</a:t>
            </a:r>
            <a:r>
              <a:rPr lang="it-IT" dirty="0"/>
              <a:t>, Front End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111CC98-66E2-447F-BD4E-020B9A67878D}"/>
              </a:ext>
            </a:extLst>
          </p:cNvPr>
          <p:cNvSpPr/>
          <p:nvPr/>
        </p:nvSpPr>
        <p:spPr>
          <a:xfrm>
            <a:off x="0" y="6126480"/>
            <a:ext cx="9144000" cy="731520"/>
          </a:xfrm>
          <a:custGeom>
            <a:avLst/>
            <a:gdLst/>
            <a:ahLst/>
            <a:cxnLst/>
            <a:rect l="l" t="t" r="r" b="b"/>
            <a:pathLst>
              <a:path w="9144000" h="731520">
                <a:moveTo>
                  <a:pt x="9144000" y="0"/>
                </a:moveTo>
                <a:lnTo>
                  <a:pt x="0" y="0"/>
                </a:lnTo>
                <a:lnTo>
                  <a:pt x="0" y="731520"/>
                </a:lnTo>
                <a:lnTo>
                  <a:pt x="9144000" y="731520"/>
                </a:lnTo>
                <a:lnTo>
                  <a:pt x="9144000" y="0"/>
                </a:lnTo>
                <a:close/>
              </a:path>
            </a:pathLst>
          </a:custGeom>
          <a:solidFill>
            <a:srgbClr val="718FA4"/>
          </a:solid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4" name="object 124">
            <a:extLst>
              <a:ext uri="{FF2B5EF4-FFF2-40B4-BE49-F238E27FC236}">
                <a16:creationId xmlns:a16="http://schemas.microsoft.com/office/drawing/2014/main" id="{C856869F-C38F-4812-A6AD-615F1702C474}"/>
              </a:ext>
            </a:extLst>
          </p:cNvPr>
          <p:cNvSpPr/>
          <p:nvPr/>
        </p:nvSpPr>
        <p:spPr>
          <a:xfrm>
            <a:off x="6090800" y="6334812"/>
            <a:ext cx="2781300" cy="289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6" name="object 126">
            <a:extLst>
              <a:ext uri="{FF2B5EF4-FFF2-40B4-BE49-F238E27FC236}">
                <a16:creationId xmlns:a16="http://schemas.microsoft.com/office/drawing/2014/main" id="{B2502B19-CAF3-4118-ACAA-1C168765E68A}"/>
              </a:ext>
            </a:extLst>
          </p:cNvPr>
          <p:cNvSpPr txBox="1">
            <a:spLocks/>
          </p:cNvSpPr>
          <p:nvPr/>
        </p:nvSpPr>
        <p:spPr>
          <a:xfrm>
            <a:off x="48986" y="6134946"/>
            <a:ext cx="5386493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  <a:t>Bianco-Consonni</a:t>
            </a:r>
            <a:b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</a:br>
            <a:r>
              <a:rPr lang="it-IT" sz="2200" b="1" spc="-90" dirty="0" err="1">
                <a:solidFill>
                  <a:srgbClr val="FFFFFF"/>
                </a:solidFill>
                <a:latin typeface="Trebuchet MS"/>
                <a:cs typeface="Trebuchet MS"/>
              </a:rPr>
              <a:t>Where</a:t>
            </a:r>
            <a: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it-IT" sz="2200" b="1" spc="-90" dirty="0" err="1">
                <a:solidFill>
                  <a:srgbClr val="FFFFFF"/>
                </a:solidFill>
                <a:latin typeface="Trebuchet MS"/>
                <a:cs typeface="Trebuchet MS"/>
              </a:rPr>
              <a:t>Am</a:t>
            </a:r>
            <a: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  <a:t> I</a:t>
            </a:r>
            <a:endParaRPr lang="en-US" sz="2200" dirty="0">
              <a:latin typeface="Trebuchet MS"/>
              <a:cs typeface="Trebuchet MS"/>
            </a:endParaRPr>
          </a:p>
        </p:txBody>
      </p:sp>
      <p:pic>
        <p:nvPicPr>
          <p:cNvPr id="17" name="Immagine 1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5B32270C-9B4B-4E6E-A10A-4E5B49B0483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56232" y="1421518"/>
            <a:ext cx="4572000" cy="4572000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CFF96C4-DFAD-4589-864F-51638802A800}"/>
              </a:ext>
            </a:extLst>
          </p:cNvPr>
          <p:cNvSpPr txBox="1"/>
          <p:nvPr/>
        </p:nvSpPr>
        <p:spPr>
          <a:xfrm>
            <a:off x="5435479" y="1538654"/>
            <a:ext cx="32161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At the first: no player are </a:t>
            </a:r>
            <a:r>
              <a:rPr lang="it-IT" dirty="0" err="1"/>
              <a:t>waiting</a:t>
            </a:r>
            <a:r>
              <a:rPr lang="it-IT" dirty="0"/>
              <a:t> for a new online game and none game </a:t>
            </a:r>
            <a:r>
              <a:rPr lang="it-IT" dirty="0" err="1"/>
              <a:t>is</a:t>
            </a:r>
            <a:r>
              <a:rPr lang="it-IT" dirty="0"/>
              <a:t> running.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 Player press ‘Online’ </a:t>
            </a:r>
            <a:r>
              <a:rPr lang="it-IT" dirty="0" err="1"/>
              <a:t>button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An </a:t>
            </a:r>
            <a:r>
              <a:rPr lang="it-IT" dirty="0" err="1"/>
              <a:t>other</a:t>
            </a:r>
            <a:r>
              <a:rPr lang="it-IT" dirty="0"/>
              <a:t> player join the </a:t>
            </a:r>
            <a:r>
              <a:rPr lang="it-IT" dirty="0" err="1"/>
              <a:t>queque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are more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players in </a:t>
            </a:r>
            <a:r>
              <a:rPr lang="it-IT" dirty="0" err="1"/>
              <a:t>waitingRoom</a:t>
            </a:r>
            <a:r>
              <a:rPr lang="it-IT" dirty="0"/>
              <a:t>, </a:t>
            </a:r>
            <a:r>
              <a:rPr lang="it-IT" i="1" dirty="0" err="1"/>
              <a:t>CreateRandomGame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create a new game.</a:t>
            </a:r>
          </a:p>
        </p:txBody>
      </p:sp>
    </p:spTree>
    <p:extLst>
      <p:ext uri="{BB962C8B-B14F-4D97-AF65-F5344CB8AC3E}">
        <p14:creationId xmlns:p14="http://schemas.microsoft.com/office/powerpoint/2010/main" val="1380604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F739AB-412E-4942-AF81-8B463C9D0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Firebase</a:t>
            </a:r>
            <a:r>
              <a:rPr lang="it-IT" dirty="0"/>
              <a:t> – </a:t>
            </a:r>
            <a:r>
              <a:rPr lang="it-IT" dirty="0" err="1"/>
              <a:t>Realtime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example</a:t>
            </a:r>
            <a:r>
              <a:rPr lang="it-IT" dirty="0"/>
              <a:t>, Front End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111CC98-66E2-447F-BD4E-020B9A67878D}"/>
              </a:ext>
            </a:extLst>
          </p:cNvPr>
          <p:cNvSpPr/>
          <p:nvPr/>
        </p:nvSpPr>
        <p:spPr>
          <a:xfrm>
            <a:off x="0" y="6126480"/>
            <a:ext cx="9144000" cy="731520"/>
          </a:xfrm>
          <a:custGeom>
            <a:avLst/>
            <a:gdLst/>
            <a:ahLst/>
            <a:cxnLst/>
            <a:rect l="l" t="t" r="r" b="b"/>
            <a:pathLst>
              <a:path w="9144000" h="731520">
                <a:moveTo>
                  <a:pt x="9144000" y="0"/>
                </a:moveTo>
                <a:lnTo>
                  <a:pt x="0" y="0"/>
                </a:lnTo>
                <a:lnTo>
                  <a:pt x="0" y="731520"/>
                </a:lnTo>
                <a:lnTo>
                  <a:pt x="9144000" y="731520"/>
                </a:lnTo>
                <a:lnTo>
                  <a:pt x="9144000" y="0"/>
                </a:lnTo>
                <a:close/>
              </a:path>
            </a:pathLst>
          </a:custGeom>
          <a:solidFill>
            <a:srgbClr val="718FA4"/>
          </a:solid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4" name="object 124">
            <a:extLst>
              <a:ext uri="{FF2B5EF4-FFF2-40B4-BE49-F238E27FC236}">
                <a16:creationId xmlns:a16="http://schemas.microsoft.com/office/drawing/2014/main" id="{C856869F-C38F-4812-A6AD-615F1702C474}"/>
              </a:ext>
            </a:extLst>
          </p:cNvPr>
          <p:cNvSpPr/>
          <p:nvPr/>
        </p:nvSpPr>
        <p:spPr>
          <a:xfrm>
            <a:off x="6090800" y="6334812"/>
            <a:ext cx="2781300" cy="289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6" name="object 126">
            <a:extLst>
              <a:ext uri="{FF2B5EF4-FFF2-40B4-BE49-F238E27FC236}">
                <a16:creationId xmlns:a16="http://schemas.microsoft.com/office/drawing/2014/main" id="{B2502B19-CAF3-4118-ACAA-1C168765E68A}"/>
              </a:ext>
            </a:extLst>
          </p:cNvPr>
          <p:cNvSpPr txBox="1">
            <a:spLocks/>
          </p:cNvSpPr>
          <p:nvPr/>
        </p:nvSpPr>
        <p:spPr>
          <a:xfrm>
            <a:off x="48986" y="6134946"/>
            <a:ext cx="5386493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  <a:t>Bianco-Consonni</a:t>
            </a:r>
            <a:b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</a:br>
            <a:r>
              <a:rPr lang="it-IT" sz="2200" b="1" spc="-90" dirty="0" err="1">
                <a:solidFill>
                  <a:srgbClr val="FFFFFF"/>
                </a:solidFill>
                <a:latin typeface="Trebuchet MS"/>
                <a:cs typeface="Trebuchet MS"/>
              </a:rPr>
              <a:t>Where</a:t>
            </a:r>
            <a: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it-IT" sz="2200" b="1" spc="-90" dirty="0" err="1">
                <a:solidFill>
                  <a:srgbClr val="FFFFFF"/>
                </a:solidFill>
                <a:latin typeface="Trebuchet MS"/>
                <a:cs typeface="Trebuchet MS"/>
              </a:rPr>
              <a:t>Am</a:t>
            </a:r>
            <a: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  <a:t> I</a:t>
            </a:r>
            <a:endParaRPr lang="en-US" sz="2200" dirty="0">
              <a:latin typeface="Trebuchet MS"/>
              <a:cs typeface="Trebuchet MS"/>
            </a:endParaRPr>
          </a:p>
        </p:txBody>
      </p:sp>
      <p:pic>
        <p:nvPicPr>
          <p:cNvPr id="5" name="Immagine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C21A46B-7E1B-4613-AACE-1B265C133A1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56232" y="1337438"/>
            <a:ext cx="4572000" cy="45720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A87B997-0D86-45D7-B13E-0953BCBA4F2B}"/>
              </a:ext>
            </a:extLst>
          </p:cNvPr>
          <p:cNvSpPr txBox="1"/>
          <p:nvPr/>
        </p:nvSpPr>
        <p:spPr>
          <a:xfrm>
            <a:off x="5435479" y="1538654"/>
            <a:ext cx="32161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At the first: no player are </a:t>
            </a:r>
            <a:r>
              <a:rPr lang="it-IT" dirty="0" err="1"/>
              <a:t>waiting</a:t>
            </a:r>
            <a:r>
              <a:rPr lang="it-IT" dirty="0"/>
              <a:t> for a new online game and none game </a:t>
            </a:r>
            <a:r>
              <a:rPr lang="it-IT" dirty="0" err="1"/>
              <a:t>is</a:t>
            </a:r>
            <a:r>
              <a:rPr lang="it-IT" dirty="0"/>
              <a:t> running.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 Player press ‘Online’ </a:t>
            </a:r>
            <a:r>
              <a:rPr lang="it-IT" dirty="0" err="1"/>
              <a:t>button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An </a:t>
            </a:r>
            <a:r>
              <a:rPr lang="it-IT" dirty="0" err="1"/>
              <a:t>other</a:t>
            </a:r>
            <a:r>
              <a:rPr lang="it-IT" dirty="0"/>
              <a:t> player join the </a:t>
            </a:r>
            <a:r>
              <a:rPr lang="it-IT" dirty="0" err="1"/>
              <a:t>queque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are more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players in </a:t>
            </a:r>
            <a:r>
              <a:rPr lang="it-IT" dirty="0" err="1"/>
              <a:t>waitingRoom</a:t>
            </a:r>
            <a:r>
              <a:rPr lang="it-IT" dirty="0"/>
              <a:t>, </a:t>
            </a:r>
            <a:r>
              <a:rPr lang="it-IT" i="1" dirty="0" err="1"/>
              <a:t>CreateRandomGame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create a new game.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Game, the </a:t>
            </a:r>
            <a:r>
              <a:rPr lang="it-IT" i="1" dirty="0" err="1"/>
              <a:t>AddCoordinate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the </a:t>
            </a:r>
            <a:r>
              <a:rPr lang="it-IT" dirty="0" err="1"/>
              <a:t>coordinates</a:t>
            </a:r>
            <a:r>
              <a:rPr lang="it-IT" dirty="0"/>
              <a:t> of the rounds</a:t>
            </a:r>
          </a:p>
        </p:txBody>
      </p:sp>
    </p:spTree>
    <p:extLst>
      <p:ext uri="{BB962C8B-B14F-4D97-AF65-F5344CB8AC3E}">
        <p14:creationId xmlns:p14="http://schemas.microsoft.com/office/powerpoint/2010/main" val="86391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BA3161-6372-4EFB-9EE7-007E726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External</a:t>
            </a:r>
            <a:r>
              <a:rPr lang="it-IT" dirty="0"/>
              <a:t> Service – Google Maps Platform</a:t>
            </a:r>
          </a:p>
        </p:txBody>
      </p:sp>
      <p:pic>
        <p:nvPicPr>
          <p:cNvPr id="5" name="Segnaposto contenuto 4" descr="Immagine che contiene disegnando, orologio, segnale&#10;&#10;Descrizione generata automaticamente">
            <a:extLst>
              <a:ext uri="{FF2B5EF4-FFF2-40B4-BE49-F238E27FC236}">
                <a16:creationId xmlns:a16="http://schemas.microsoft.com/office/drawing/2014/main" id="{D742352B-BD69-40DC-9F2E-F9CDBE3520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9344" y="2469414"/>
            <a:ext cx="1143227" cy="1143227"/>
          </a:xfrm>
        </p:spPr>
      </p:pic>
      <p:pic>
        <p:nvPicPr>
          <p:cNvPr id="7" name="Immagine 6" descr="Immagine che contiene orologio, segnale, disegnando&#10;&#10;Descrizione generata automaticamente">
            <a:extLst>
              <a:ext uri="{FF2B5EF4-FFF2-40B4-BE49-F238E27FC236}">
                <a16:creationId xmlns:a16="http://schemas.microsoft.com/office/drawing/2014/main" id="{B9263A5A-3CA3-413E-9602-52CEA4844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344" y="3868385"/>
            <a:ext cx="1143228" cy="114322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15B23F-A11D-492D-ABE4-9A9EFF749DD2}"/>
              </a:ext>
            </a:extLst>
          </p:cNvPr>
          <p:cNvSpPr txBox="1"/>
          <p:nvPr/>
        </p:nvSpPr>
        <p:spPr>
          <a:xfrm>
            <a:off x="2366332" y="4174488"/>
            <a:ext cx="297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err="1"/>
              <a:t>Streetview</a:t>
            </a:r>
            <a:endParaRPr lang="it-IT" sz="32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60BEABE-2A88-4B62-B2F4-E64FD9CC0501}"/>
              </a:ext>
            </a:extLst>
          </p:cNvPr>
          <p:cNvSpPr txBox="1"/>
          <p:nvPr/>
        </p:nvSpPr>
        <p:spPr>
          <a:xfrm>
            <a:off x="2366332" y="2668842"/>
            <a:ext cx="1719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Maps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DCFE5C3-26ED-4FFB-B925-02FBB2877647}"/>
              </a:ext>
            </a:extLst>
          </p:cNvPr>
          <p:cNvSpPr/>
          <p:nvPr/>
        </p:nvSpPr>
        <p:spPr>
          <a:xfrm>
            <a:off x="513829" y="1900437"/>
            <a:ext cx="5341849" cy="3402369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 descr="Immagine che contiene segnale&#10;&#10;Descrizione generata automaticamente">
            <a:extLst>
              <a:ext uri="{FF2B5EF4-FFF2-40B4-BE49-F238E27FC236}">
                <a16:creationId xmlns:a16="http://schemas.microsoft.com/office/drawing/2014/main" id="{5D109D58-E9D6-4A30-9110-6965FF2F1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20" y="1299188"/>
            <a:ext cx="1143227" cy="1118814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6A8BDE5-9F2C-4461-A212-F2960427592E}"/>
              </a:ext>
            </a:extLst>
          </p:cNvPr>
          <p:cNvSpPr txBox="1"/>
          <p:nvPr/>
        </p:nvSpPr>
        <p:spPr>
          <a:xfrm>
            <a:off x="6238665" y="2136338"/>
            <a:ext cx="245305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Best Street on the Market for: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Quality of the panorama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Quality of Service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EABD577-BF12-41CC-8707-C918B30214C8}"/>
              </a:ext>
            </a:extLst>
          </p:cNvPr>
          <p:cNvSpPr/>
          <p:nvPr/>
        </p:nvSpPr>
        <p:spPr>
          <a:xfrm>
            <a:off x="0" y="6126480"/>
            <a:ext cx="9144000" cy="731520"/>
          </a:xfrm>
          <a:custGeom>
            <a:avLst/>
            <a:gdLst/>
            <a:ahLst/>
            <a:cxnLst/>
            <a:rect l="l" t="t" r="r" b="b"/>
            <a:pathLst>
              <a:path w="9144000" h="731520">
                <a:moveTo>
                  <a:pt x="9144000" y="0"/>
                </a:moveTo>
                <a:lnTo>
                  <a:pt x="0" y="0"/>
                </a:lnTo>
                <a:lnTo>
                  <a:pt x="0" y="731520"/>
                </a:lnTo>
                <a:lnTo>
                  <a:pt x="9144000" y="731520"/>
                </a:lnTo>
                <a:lnTo>
                  <a:pt x="9144000" y="0"/>
                </a:lnTo>
                <a:close/>
              </a:path>
            </a:pathLst>
          </a:custGeom>
          <a:solidFill>
            <a:srgbClr val="718FA4"/>
          </a:solid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4" name="object 124">
            <a:extLst>
              <a:ext uri="{FF2B5EF4-FFF2-40B4-BE49-F238E27FC236}">
                <a16:creationId xmlns:a16="http://schemas.microsoft.com/office/drawing/2014/main" id="{7AAF316B-E5AD-4792-A41A-A29E4AAB0A6A}"/>
              </a:ext>
            </a:extLst>
          </p:cNvPr>
          <p:cNvSpPr/>
          <p:nvPr/>
        </p:nvSpPr>
        <p:spPr>
          <a:xfrm>
            <a:off x="6090800" y="6334812"/>
            <a:ext cx="2781300" cy="2895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6" name="object 126">
            <a:extLst>
              <a:ext uri="{FF2B5EF4-FFF2-40B4-BE49-F238E27FC236}">
                <a16:creationId xmlns:a16="http://schemas.microsoft.com/office/drawing/2014/main" id="{CFE585AB-7AEF-44FC-B6EF-34670D0B5D65}"/>
              </a:ext>
            </a:extLst>
          </p:cNvPr>
          <p:cNvSpPr txBox="1">
            <a:spLocks/>
          </p:cNvSpPr>
          <p:nvPr/>
        </p:nvSpPr>
        <p:spPr>
          <a:xfrm>
            <a:off x="48986" y="6134946"/>
            <a:ext cx="5386493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  <a:t>Bianco-Consonni</a:t>
            </a:r>
            <a:b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</a:br>
            <a:r>
              <a:rPr lang="it-IT" sz="2200" b="1" spc="-90" dirty="0" err="1">
                <a:solidFill>
                  <a:srgbClr val="FFFFFF"/>
                </a:solidFill>
                <a:latin typeface="Trebuchet MS"/>
                <a:cs typeface="Trebuchet MS"/>
              </a:rPr>
              <a:t>Where</a:t>
            </a:r>
            <a: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it-IT" sz="2200" b="1" spc="-90" dirty="0" err="1">
                <a:solidFill>
                  <a:srgbClr val="FFFFFF"/>
                </a:solidFill>
                <a:latin typeface="Trebuchet MS"/>
                <a:cs typeface="Trebuchet MS"/>
              </a:rPr>
              <a:t>Am</a:t>
            </a:r>
            <a: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  <a:t> I</a:t>
            </a:r>
            <a:endParaRPr lang="en-US" sz="22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85005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EA58C4-3FF9-49E2-A776-5F1DD2E69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Choice and </a:t>
            </a:r>
            <a:r>
              <a:rPr lang="it-IT" dirty="0" err="1"/>
              <a:t>Introduction</a:t>
            </a:r>
            <a:r>
              <a:rPr lang="it-IT" dirty="0"/>
              <a:t> of Application – The Game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175B420D-D9C6-49F1-9919-19F03843E264}"/>
              </a:ext>
            </a:extLst>
          </p:cNvPr>
          <p:cNvSpPr/>
          <p:nvPr/>
        </p:nvSpPr>
        <p:spPr>
          <a:xfrm>
            <a:off x="288520" y="1465781"/>
            <a:ext cx="8581044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</a:rPr>
              <a:t>Where am I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is a geography game which takes you on a journey around the world and challenges your ability to recognize your surroundings.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8" name="Immagine 7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30CB5D30-02D2-4CB7-ADCC-62FD6F602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956" y="2197960"/>
            <a:ext cx="2086127" cy="3708671"/>
          </a:xfrm>
          <a:prstGeom prst="rect">
            <a:avLst/>
          </a:prstGeom>
        </p:spPr>
      </p:pic>
      <p:pic>
        <p:nvPicPr>
          <p:cNvPr id="10" name="Immagine 9" descr="Immagine che contiene strada, esterni, scena, erba&#10;&#10;Descrizione generata automaticamente">
            <a:extLst>
              <a:ext uri="{FF2B5EF4-FFF2-40B4-BE49-F238E27FC236}">
                <a16:creationId xmlns:a16="http://schemas.microsoft.com/office/drawing/2014/main" id="{D57E7E3E-E280-4BAA-B17A-0A291A476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399" y="2197959"/>
            <a:ext cx="2086128" cy="3708672"/>
          </a:xfrm>
          <a:prstGeom prst="rect">
            <a:avLst/>
          </a:prstGeom>
        </p:spPr>
      </p:pic>
      <p:pic>
        <p:nvPicPr>
          <p:cNvPr id="12" name="Immagine 11" descr="Immagine che contiene screenshot, computer&#10;&#10;Descrizione generata automaticamente">
            <a:extLst>
              <a:ext uri="{FF2B5EF4-FFF2-40B4-BE49-F238E27FC236}">
                <a16:creationId xmlns:a16="http://schemas.microsoft.com/office/drawing/2014/main" id="{D128D9B0-5620-4F4B-91A9-247F9E872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042" y="2197962"/>
            <a:ext cx="2086127" cy="3708670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4C3520D2-BABB-4482-B042-DF26A6D1C638}"/>
              </a:ext>
            </a:extLst>
          </p:cNvPr>
          <p:cNvSpPr/>
          <p:nvPr/>
        </p:nvSpPr>
        <p:spPr>
          <a:xfrm>
            <a:off x="0" y="6126480"/>
            <a:ext cx="9144000" cy="731520"/>
          </a:xfrm>
          <a:custGeom>
            <a:avLst/>
            <a:gdLst/>
            <a:ahLst/>
            <a:cxnLst/>
            <a:rect l="l" t="t" r="r" b="b"/>
            <a:pathLst>
              <a:path w="9144000" h="731520">
                <a:moveTo>
                  <a:pt x="9144000" y="0"/>
                </a:moveTo>
                <a:lnTo>
                  <a:pt x="0" y="0"/>
                </a:lnTo>
                <a:lnTo>
                  <a:pt x="0" y="731520"/>
                </a:lnTo>
                <a:lnTo>
                  <a:pt x="9144000" y="731520"/>
                </a:lnTo>
                <a:lnTo>
                  <a:pt x="9144000" y="0"/>
                </a:lnTo>
                <a:close/>
              </a:path>
            </a:pathLst>
          </a:custGeom>
          <a:solidFill>
            <a:srgbClr val="718FA4"/>
          </a:solid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4" name="object 124">
            <a:extLst>
              <a:ext uri="{FF2B5EF4-FFF2-40B4-BE49-F238E27FC236}">
                <a16:creationId xmlns:a16="http://schemas.microsoft.com/office/drawing/2014/main" id="{EEBA5942-E004-4301-9A86-3B9F3D1C8F06}"/>
              </a:ext>
            </a:extLst>
          </p:cNvPr>
          <p:cNvSpPr/>
          <p:nvPr/>
        </p:nvSpPr>
        <p:spPr>
          <a:xfrm>
            <a:off x="6090800" y="6334812"/>
            <a:ext cx="2781300" cy="2895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5" name="object 126">
            <a:extLst>
              <a:ext uri="{FF2B5EF4-FFF2-40B4-BE49-F238E27FC236}">
                <a16:creationId xmlns:a16="http://schemas.microsoft.com/office/drawing/2014/main" id="{97790C04-C873-4907-8EA5-ED7EB44A2FF9}"/>
              </a:ext>
            </a:extLst>
          </p:cNvPr>
          <p:cNvSpPr txBox="1">
            <a:spLocks/>
          </p:cNvSpPr>
          <p:nvPr/>
        </p:nvSpPr>
        <p:spPr>
          <a:xfrm>
            <a:off x="48986" y="6134946"/>
            <a:ext cx="5386493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  <a:t>Bianco-Consonni</a:t>
            </a:r>
            <a:b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</a:br>
            <a:r>
              <a:rPr lang="it-IT" sz="2200" b="1" spc="-90" dirty="0" err="1">
                <a:solidFill>
                  <a:srgbClr val="FFFFFF"/>
                </a:solidFill>
                <a:latin typeface="Trebuchet MS"/>
                <a:cs typeface="Trebuchet MS"/>
              </a:rPr>
              <a:t>Where</a:t>
            </a:r>
            <a: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it-IT" sz="2200" b="1" spc="-90" dirty="0" err="1">
                <a:solidFill>
                  <a:srgbClr val="FFFFFF"/>
                </a:solidFill>
                <a:latin typeface="Trebuchet MS"/>
                <a:cs typeface="Trebuchet MS"/>
              </a:rPr>
              <a:t>Am</a:t>
            </a:r>
            <a: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  <a:t> I</a:t>
            </a:r>
            <a:endParaRPr lang="en-US" sz="22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57334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D6F45E-CA48-4E83-846C-D4E7558B6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External</a:t>
            </a:r>
            <a:r>
              <a:rPr lang="it-IT" dirty="0"/>
              <a:t> Service – Google Street </a:t>
            </a:r>
            <a:r>
              <a:rPr lang="it-IT" dirty="0" err="1"/>
              <a:t>View</a:t>
            </a:r>
            <a:endParaRPr lang="it-IT" dirty="0"/>
          </a:p>
        </p:txBody>
      </p:sp>
      <p:pic>
        <p:nvPicPr>
          <p:cNvPr id="5" name="Segnaposto contenuto 4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5EE00B5F-6225-4A11-A54A-F89280F1C8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625" y="1373358"/>
            <a:ext cx="6264749" cy="4619461"/>
          </a:xfr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37089A18-FB92-4B4B-BEB2-71A4FF380437}"/>
              </a:ext>
            </a:extLst>
          </p:cNvPr>
          <p:cNvSpPr/>
          <p:nvPr/>
        </p:nvSpPr>
        <p:spPr>
          <a:xfrm>
            <a:off x="0" y="6126480"/>
            <a:ext cx="9144000" cy="731520"/>
          </a:xfrm>
          <a:custGeom>
            <a:avLst/>
            <a:gdLst/>
            <a:ahLst/>
            <a:cxnLst/>
            <a:rect l="l" t="t" r="r" b="b"/>
            <a:pathLst>
              <a:path w="9144000" h="731520">
                <a:moveTo>
                  <a:pt x="9144000" y="0"/>
                </a:moveTo>
                <a:lnTo>
                  <a:pt x="0" y="0"/>
                </a:lnTo>
                <a:lnTo>
                  <a:pt x="0" y="731520"/>
                </a:lnTo>
                <a:lnTo>
                  <a:pt x="9144000" y="731520"/>
                </a:lnTo>
                <a:lnTo>
                  <a:pt x="9144000" y="0"/>
                </a:lnTo>
                <a:close/>
              </a:path>
            </a:pathLst>
          </a:custGeom>
          <a:solidFill>
            <a:srgbClr val="718FA4"/>
          </a:solid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7" name="object 124">
            <a:extLst>
              <a:ext uri="{FF2B5EF4-FFF2-40B4-BE49-F238E27FC236}">
                <a16:creationId xmlns:a16="http://schemas.microsoft.com/office/drawing/2014/main" id="{FC2DEBC1-5D8A-481A-8DC8-4C0E80D803EB}"/>
              </a:ext>
            </a:extLst>
          </p:cNvPr>
          <p:cNvSpPr/>
          <p:nvPr/>
        </p:nvSpPr>
        <p:spPr>
          <a:xfrm>
            <a:off x="6090800" y="6334812"/>
            <a:ext cx="2781300" cy="289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9" name="object 126">
            <a:extLst>
              <a:ext uri="{FF2B5EF4-FFF2-40B4-BE49-F238E27FC236}">
                <a16:creationId xmlns:a16="http://schemas.microsoft.com/office/drawing/2014/main" id="{D869846C-5C7E-4428-8945-7A52635E83FC}"/>
              </a:ext>
            </a:extLst>
          </p:cNvPr>
          <p:cNvSpPr txBox="1">
            <a:spLocks/>
          </p:cNvSpPr>
          <p:nvPr/>
        </p:nvSpPr>
        <p:spPr>
          <a:xfrm>
            <a:off x="48986" y="6134946"/>
            <a:ext cx="5386493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  <a:t>Bianco-Consonni</a:t>
            </a:r>
            <a:b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</a:br>
            <a:r>
              <a:rPr lang="it-IT" sz="2200" b="1" spc="-90" dirty="0" err="1">
                <a:solidFill>
                  <a:srgbClr val="FFFFFF"/>
                </a:solidFill>
                <a:latin typeface="Trebuchet MS"/>
                <a:cs typeface="Trebuchet MS"/>
              </a:rPr>
              <a:t>Where</a:t>
            </a:r>
            <a: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it-IT" sz="2200" b="1" spc="-90" dirty="0" err="1">
                <a:solidFill>
                  <a:srgbClr val="FFFFFF"/>
                </a:solidFill>
                <a:latin typeface="Trebuchet MS"/>
                <a:cs typeface="Trebuchet MS"/>
              </a:rPr>
              <a:t>Am</a:t>
            </a:r>
            <a: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  <a:t> I</a:t>
            </a:r>
            <a:endParaRPr lang="en-US" sz="22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258494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71ADC8-03A3-450F-BA25-DE182D337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Development of Game – Random </a:t>
            </a:r>
            <a:r>
              <a:rPr lang="it-IT" dirty="0" err="1"/>
              <a:t>coordinates</a:t>
            </a:r>
            <a:endParaRPr lang="it-IT" dirty="0"/>
          </a:p>
        </p:txBody>
      </p:sp>
      <p:pic>
        <p:nvPicPr>
          <p:cNvPr id="5" name="Immagine 4" descr="Immagine che contiene tavolo, blu, torta, acqua&#10;&#10;Descrizione generata automaticamente">
            <a:extLst>
              <a:ext uri="{FF2B5EF4-FFF2-40B4-BE49-F238E27FC236}">
                <a16:creationId xmlns:a16="http://schemas.microsoft.com/office/drawing/2014/main" id="{652131E1-19E0-4CB1-BBB6-06185164C0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126"/>
          <a:stretch/>
        </p:blipFill>
        <p:spPr>
          <a:xfrm>
            <a:off x="288521" y="1933126"/>
            <a:ext cx="6057806" cy="343961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C7DA385-2EF2-4406-9EF8-111DB006B127}"/>
              </a:ext>
            </a:extLst>
          </p:cNvPr>
          <p:cNvSpPr txBox="1"/>
          <p:nvPr/>
        </p:nvSpPr>
        <p:spPr>
          <a:xfrm>
            <a:off x="6722617" y="1667776"/>
            <a:ext cx="213286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World </a:t>
            </a:r>
            <a:r>
              <a:rPr lang="it-IT" dirty="0" err="1"/>
              <a:t>divided</a:t>
            </a:r>
            <a:r>
              <a:rPr lang="it-IT" dirty="0"/>
              <a:t> in </a:t>
            </a:r>
            <a:r>
              <a:rPr lang="it-IT" dirty="0" err="1"/>
              <a:t>Polygon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To </a:t>
            </a:r>
            <a:r>
              <a:rPr lang="it-IT" dirty="0" err="1"/>
              <a:t>avoid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mapped</a:t>
            </a:r>
            <a:r>
              <a:rPr lang="it-IT" dirty="0"/>
              <a:t> </a:t>
            </a:r>
            <a:r>
              <a:rPr lang="it-IT" dirty="0" err="1"/>
              <a:t>coordinates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To </a:t>
            </a:r>
            <a:r>
              <a:rPr lang="it-IT" dirty="0" err="1"/>
              <a:t>avoid</a:t>
            </a:r>
            <a:r>
              <a:rPr lang="it-IT" dirty="0"/>
              <a:t> </a:t>
            </a:r>
            <a:r>
              <a:rPr lang="it-IT" dirty="0" err="1"/>
              <a:t>oceanic</a:t>
            </a:r>
            <a:r>
              <a:rPr lang="it-IT" dirty="0"/>
              <a:t>/</a:t>
            </a:r>
            <a:r>
              <a:rPr lang="it-IT" dirty="0" err="1"/>
              <a:t>desertic</a:t>
            </a:r>
            <a:r>
              <a:rPr lang="it-IT" dirty="0"/>
              <a:t> </a:t>
            </a:r>
            <a:r>
              <a:rPr lang="it-IT" dirty="0" err="1"/>
              <a:t>coordinates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r>
              <a:rPr lang="it-IT" dirty="0"/>
              <a:t>Server-Side </a:t>
            </a:r>
            <a:r>
              <a:rPr lang="it-IT" dirty="0" err="1"/>
              <a:t>stored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continents</a:t>
            </a:r>
            <a:r>
              <a:rPr lang="it-IT" dirty="0"/>
              <a:t> </a:t>
            </a:r>
            <a:r>
              <a:rPr lang="it-IT" dirty="0" err="1"/>
              <a:t>polygon</a:t>
            </a:r>
            <a:endParaRPr lang="it-IT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609D616-CE88-4D7E-830C-BD56419C4FC1}"/>
              </a:ext>
            </a:extLst>
          </p:cNvPr>
          <p:cNvSpPr/>
          <p:nvPr/>
        </p:nvSpPr>
        <p:spPr>
          <a:xfrm>
            <a:off x="0" y="6126480"/>
            <a:ext cx="9144000" cy="731520"/>
          </a:xfrm>
          <a:custGeom>
            <a:avLst/>
            <a:gdLst/>
            <a:ahLst/>
            <a:cxnLst/>
            <a:rect l="l" t="t" r="r" b="b"/>
            <a:pathLst>
              <a:path w="9144000" h="731520">
                <a:moveTo>
                  <a:pt x="9144000" y="0"/>
                </a:moveTo>
                <a:lnTo>
                  <a:pt x="0" y="0"/>
                </a:lnTo>
                <a:lnTo>
                  <a:pt x="0" y="731520"/>
                </a:lnTo>
                <a:lnTo>
                  <a:pt x="9144000" y="731520"/>
                </a:lnTo>
                <a:lnTo>
                  <a:pt x="9144000" y="0"/>
                </a:lnTo>
                <a:close/>
              </a:path>
            </a:pathLst>
          </a:custGeom>
          <a:solidFill>
            <a:srgbClr val="718FA4"/>
          </a:solid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4" name="object 124">
            <a:extLst>
              <a:ext uri="{FF2B5EF4-FFF2-40B4-BE49-F238E27FC236}">
                <a16:creationId xmlns:a16="http://schemas.microsoft.com/office/drawing/2014/main" id="{8D901596-8BE8-484A-8BE4-EE6BDFDAD322}"/>
              </a:ext>
            </a:extLst>
          </p:cNvPr>
          <p:cNvSpPr/>
          <p:nvPr/>
        </p:nvSpPr>
        <p:spPr>
          <a:xfrm>
            <a:off x="6090800" y="6334812"/>
            <a:ext cx="2781300" cy="289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10" name="object 126">
            <a:extLst>
              <a:ext uri="{FF2B5EF4-FFF2-40B4-BE49-F238E27FC236}">
                <a16:creationId xmlns:a16="http://schemas.microsoft.com/office/drawing/2014/main" id="{A3F61393-A131-442E-B7E0-1C733198A52B}"/>
              </a:ext>
            </a:extLst>
          </p:cNvPr>
          <p:cNvSpPr txBox="1">
            <a:spLocks/>
          </p:cNvSpPr>
          <p:nvPr/>
        </p:nvSpPr>
        <p:spPr>
          <a:xfrm>
            <a:off x="48986" y="6134946"/>
            <a:ext cx="5386493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  <a:t>Bianco-Consonni</a:t>
            </a:r>
            <a:b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</a:br>
            <a:r>
              <a:rPr lang="it-IT" sz="2200" b="1" spc="-90" dirty="0" err="1">
                <a:solidFill>
                  <a:srgbClr val="FFFFFF"/>
                </a:solidFill>
                <a:latin typeface="Trebuchet MS"/>
                <a:cs typeface="Trebuchet MS"/>
              </a:rPr>
              <a:t>Where</a:t>
            </a:r>
            <a: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it-IT" sz="2200" b="1" spc="-90" dirty="0" err="1">
                <a:solidFill>
                  <a:srgbClr val="FFFFFF"/>
                </a:solidFill>
                <a:latin typeface="Trebuchet MS"/>
                <a:cs typeface="Trebuchet MS"/>
              </a:rPr>
              <a:t>Am</a:t>
            </a:r>
            <a: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  <a:t> I</a:t>
            </a:r>
            <a:endParaRPr lang="en-US" sz="22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92369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object 2">
            <a:extLst>
              <a:ext uri="{FF2B5EF4-FFF2-40B4-BE49-F238E27FC236}">
                <a16:creationId xmlns:a16="http://schemas.microsoft.com/office/drawing/2014/main" id="{34EC1FB2-A0B6-44FA-B18D-AD182228EC01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10" name="object 3">
              <a:extLst>
                <a:ext uri="{FF2B5EF4-FFF2-40B4-BE49-F238E27FC236}">
                  <a16:creationId xmlns:a16="http://schemas.microsoft.com/office/drawing/2014/main" id="{09BE503B-EA1A-4CCE-978C-60C5F7CB9B63}"/>
                </a:ext>
              </a:extLst>
            </p:cNvPr>
            <p:cNvSpPr/>
            <p:nvPr/>
          </p:nvSpPr>
          <p:spPr>
            <a:xfrm>
              <a:off x="0" y="0"/>
              <a:ext cx="9144000" cy="41498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4">
              <a:extLst>
                <a:ext uri="{FF2B5EF4-FFF2-40B4-BE49-F238E27FC236}">
                  <a16:creationId xmlns:a16="http://schemas.microsoft.com/office/drawing/2014/main" id="{1A7EBF94-76CD-4D34-A57F-754CB03A1B2E}"/>
                </a:ext>
              </a:extLst>
            </p:cNvPr>
            <p:cNvSpPr/>
            <p:nvPr/>
          </p:nvSpPr>
          <p:spPr>
            <a:xfrm>
              <a:off x="3514344" y="1996439"/>
              <a:ext cx="2133600" cy="15727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0B1ED0F8-0E1E-42CD-BBD3-EC61C95B281B}"/>
                </a:ext>
              </a:extLst>
            </p:cNvPr>
            <p:cNvSpPr/>
            <p:nvPr/>
          </p:nvSpPr>
          <p:spPr>
            <a:xfrm>
              <a:off x="0" y="3831335"/>
              <a:ext cx="9144000" cy="3027045"/>
            </a:xfrm>
            <a:custGeom>
              <a:avLst/>
              <a:gdLst/>
              <a:ahLst/>
              <a:cxnLst/>
              <a:rect l="l" t="t" r="r" b="b"/>
              <a:pathLst>
                <a:path w="9144000" h="3027045">
                  <a:moveTo>
                    <a:pt x="9143999" y="0"/>
                  </a:moveTo>
                  <a:lnTo>
                    <a:pt x="0" y="0"/>
                  </a:lnTo>
                  <a:lnTo>
                    <a:pt x="0" y="3026661"/>
                  </a:lnTo>
                  <a:lnTo>
                    <a:pt x="9143999" y="3026661"/>
                  </a:lnTo>
                  <a:lnTo>
                    <a:pt x="9143999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7FB2160E-CA76-4D3A-93D8-58D0992B14A0}"/>
                </a:ext>
              </a:extLst>
            </p:cNvPr>
            <p:cNvSpPr/>
            <p:nvPr/>
          </p:nvSpPr>
          <p:spPr>
            <a:xfrm>
              <a:off x="48767" y="3816096"/>
              <a:ext cx="9036050" cy="180340"/>
            </a:xfrm>
            <a:custGeom>
              <a:avLst/>
              <a:gdLst/>
              <a:ahLst/>
              <a:cxnLst/>
              <a:rect l="l" t="t" r="r" b="b"/>
              <a:pathLst>
                <a:path w="9036050" h="180339">
                  <a:moveTo>
                    <a:pt x="0" y="0"/>
                  </a:moveTo>
                  <a:lnTo>
                    <a:pt x="1" y="179958"/>
                  </a:lnTo>
                </a:path>
                <a:path w="9036050" h="180339">
                  <a:moveTo>
                    <a:pt x="74676" y="0"/>
                  </a:moveTo>
                  <a:lnTo>
                    <a:pt x="74677" y="179958"/>
                  </a:lnTo>
                </a:path>
                <a:path w="9036050" h="180339">
                  <a:moveTo>
                    <a:pt x="150876" y="0"/>
                  </a:moveTo>
                  <a:lnTo>
                    <a:pt x="150876" y="179958"/>
                  </a:lnTo>
                </a:path>
                <a:path w="9036050" h="180339">
                  <a:moveTo>
                    <a:pt x="227076" y="0"/>
                  </a:moveTo>
                  <a:lnTo>
                    <a:pt x="227076" y="179958"/>
                  </a:lnTo>
                </a:path>
                <a:path w="9036050" h="180339">
                  <a:moveTo>
                    <a:pt x="303276" y="0"/>
                  </a:moveTo>
                  <a:lnTo>
                    <a:pt x="303276" y="179958"/>
                  </a:lnTo>
                </a:path>
                <a:path w="9036050" h="180339">
                  <a:moveTo>
                    <a:pt x="379476" y="0"/>
                  </a:moveTo>
                  <a:lnTo>
                    <a:pt x="379476" y="179958"/>
                  </a:lnTo>
                </a:path>
                <a:path w="9036050" h="180339">
                  <a:moveTo>
                    <a:pt x="454152" y="0"/>
                  </a:moveTo>
                  <a:lnTo>
                    <a:pt x="454152" y="179958"/>
                  </a:lnTo>
                </a:path>
                <a:path w="9036050" h="180339">
                  <a:moveTo>
                    <a:pt x="530352" y="0"/>
                  </a:moveTo>
                  <a:lnTo>
                    <a:pt x="530352" y="179958"/>
                  </a:lnTo>
                </a:path>
                <a:path w="9036050" h="180339">
                  <a:moveTo>
                    <a:pt x="606552" y="0"/>
                  </a:moveTo>
                  <a:lnTo>
                    <a:pt x="606552" y="179958"/>
                  </a:lnTo>
                </a:path>
                <a:path w="9036050" h="180339">
                  <a:moveTo>
                    <a:pt x="682752" y="0"/>
                  </a:moveTo>
                  <a:lnTo>
                    <a:pt x="682752" y="179958"/>
                  </a:lnTo>
                </a:path>
                <a:path w="9036050" h="180339">
                  <a:moveTo>
                    <a:pt x="758952" y="0"/>
                  </a:moveTo>
                  <a:lnTo>
                    <a:pt x="758952" y="179958"/>
                  </a:lnTo>
                </a:path>
                <a:path w="9036050" h="180339">
                  <a:moveTo>
                    <a:pt x="835151" y="0"/>
                  </a:moveTo>
                  <a:lnTo>
                    <a:pt x="835151" y="179958"/>
                  </a:lnTo>
                </a:path>
                <a:path w="9036050" h="180339">
                  <a:moveTo>
                    <a:pt x="909828" y="0"/>
                  </a:moveTo>
                  <a:lnTo>
                    <a:pt x="909828" y="179958"/>
                  </a:lnTo>
                </a:path>
                <a:path w="9036050" h="180339">
                  <a:moveTo>
                    <a:pt x="986028" y="0"/>
                  </a:moveTo>
                  <a:lnTo>
                    <a:pt x="986028" y="179958"/>
                  </a:lnTo>
                </a:path>
                <a:path w="9036050" h="180339">
                  <a:moveTo>
                    <a:pt x="1062228" y="0"/>
                  </a:moveTo>
                  <a:lnTo>
                    <a:pt x="1062228" y="179958"/>
                  </a:lnTo>
                </a:path>
                <a:path w="9036050" h="180339">
                  <a:moveTo>
                    <a:pt x="1138428" y="0"/>
                  </a:moveTo>
                  <a:lnTo>
                    <a:pt x="1138428" y="179958"/>
                  </a:lnTo>
                </a:path>
                <a:path w="9036050" h="180339">
                  <a:moveTo>
                    <a:pt x="1214628" y="0"/>
                  </a:moveTo>
                  <a:lnTo>
                    <a:pt x="1214628" y="179958"/>
                  </a:lnTo>
                </a:path>
                <a:path w="9036050" h="180339">
                  <a:moveTo>
                    <a:pt x="1290828" y="0"/>
                  </a:moveTo>
                  <a:lnTo>
                    <a:pt x="1290828" y="179958"/>
                  </a:lnTo>
                </a:path>
                <a:path w="9036050" h="180339">
                  <a:moveTo>
                    <a:pt x="1365504" y="0"/>
                  </a:moveTo>
                  <a:lnTo>
                    <a:pt x="1365504" y="179958"/>
                  </a:lnTo>
                </a:path>
                <a:path w="9036050" h="180339">
                  <a:moveTo>
                    <a:pt x="1441704" y="0"/>
                  </a:moveTo>
                  <a:lnTo>
                    <a:pt x="1441704" y="179958"/>
                  </a:lnTo>
                </a:path>
                <a:path w="9036050" h="180339">
                  <a:moveTo>
                    <a:pt x="1517904" y="0"/>
                  </a:moveTo>
                  <a:lnTo>
                    <a:pt x="1517904" y="179958"/>
                  </a:lnTo>
                </a:path>
                <a:path w="9036050" h="180339">
                  <a:moveTo>
                    <a:pt x="1594104" y="0"/>
                  </a:moveTo>
                  <a:lnTo>
                    <a:pt x="1594104" y="179958"/>
                  </a:lnTo>
                </a:path>
                <a:path w="9036050" h="180339">
                  <a:moveTo>
                    <a:pt x="1670304" y="0"/>
                  </a:moveTo>
                  <a:lnTo>
                    <a:pt x="1670304" y="179958"/>
                  </a:lnTo>
                </a:path>
                <a:path w="9036050" h="180339">
                  <a:moveTo>
                    <a:pt x="1746504" y="0"/>
                  </a:moveTo>
                  <a:lnTo>
                    <a:pt x="1746504" y="179958"/>
                  </a:lnTo>
                </a:path>
                <a:path w="9036050" h="180339">
                  <a:moveTo>
                    <a:pt x="1821180" y="0"/>
                  </a:moveTo>
                  <a:lnTo>
                    <a:pt x="1821180" y="179958"/>
                  </a:lnTo>
                </a:path>
                <a:path w="9036050" h="180339">
                  <a:moveTo>
                    <a:pt x="1897380" y="0"/>
                  </a:moveTo>
                  <a:lnTo>
                    <a:pt x="1897380" y="179958"/>
                  </a:lnTo>
                </a:path>
                <a:path w="9036050" h="180339">
                  <a:moveTo>
                    <a:pt x="1973580" y="0"/>
                  </a:moveTo>
                  <a:lnTo>
                    <a:pt x="1973580" y="179958"/>
                  </a:lnTo>
                </a:path>
                <a:path w="9036050" h="180339">
                  <a:moveTo>
                    <a:pt x="2049780" y="0"/>
                  </a:moveTo>
                  <a:lnTo>
                    <a:pt x="2049780" y="179958"/>
                  </a:lnTo>
                </a:path>
                <a:path w="9036050" h="180339">
                  <a:moveTo>
                    <a:pt x="2125980" y="0"/>
                  </a:moveTo>
                  <a:lnTo>
                    <a:pt x="2125980" y="179958"/>
                  </a:lnTo>
                </a:path>
                <a:path w="9036050" h="180339">
                  <a:moveTo>
                    <a:pt x="2202180" y="0"/>
                  </a:moveTo>
                  <a:lnTo>
                    <a:pt x="2202180" y="179958"/>
                  </a:lnTo>
                </a:path>
                <a:path w="9036050" h="180339">
                  <a:moveTo>
                    <a:pt x="2276856" y="0"/>
                  </a:moveTo>
                  <a:lnTo>
                    <a:pt x="2276856" y="179958"/>
                  </a:lnTo>
                </a:path>
                <a:path w="9036050" h="180339">
                  <a:moveTo>
                    <a:pt x="2353056" y="0"/>
                  </a:moveTo>
                  <a:lnTo>
                    <a:pt x="2353056" y="179958"/>
                  </a:lnTo>
                </a:path>
                <a:path w="9036050" h="180339">
                  <a:moveTo>
                    <a:pt x="2429256" y="0"/>
                  </a:moveTo>
                  <a:lnTo>
                    <a:pt x="2429256" y="179958"/>
                  </a:lnTo>
                </a:path>
                <a:path w="9036050" h="180339">
                  <a:moveTo>
                    <a:pt x="2505456" y="0"/>
                  </a:moveTo>
                  <a:lnTo>
                    <a:pt x="2505456" y="179958"/>
                  </a:lnTo>
                </a:path>
                <a:path w="9036050" h="180339">
                  <a:moveTo>
                    <a:pt x="2581656" y="0"/>
                  </a:moveTo>
                  <a:lnTo>
                    <a:pt x="2581656" y="179958"/>
                  </a:lnTo>
                </a:path>
                <a:path w="9036050" h="180339">
                  <a:moveTo>
                    <a:pt x="2656332" y="0"/>
                  </a:moveTo>
                  <a:lnTo>
                    <a:pt x="2656332" y="179958"/>
                  </a:lnTo>
                </a:path>
                <a:path w="9036050" h="180339">
                  <a:moveTo>
                    <a:pt x="2732532" y="0"/>
                  </a:moveTo>
                  <a:lnTo>
                    <a:pt x="2732532" y="179958"/>
                  </a:lnTo>
                </a:path>
                <a:path w="9036050" h="180339">
                  <a:moveTo>
                    <a:pt x="2808732" y="0"/>
                  </a:moveTo>
                  <a:lnTo>
                    <a:pt x="2808732" y="179958"/>
                  </a:lnTo>
                </a:path>
                <a:path w="9036050" h="180339">
                  <a:moveTo>
                    <a:pt x="2884932" y="0"/>
                  </a:moveTo>
                  <a:lnTo>
                    <a:pt x="2884932" y="179958"/>
                  </a:lnTo>
                </a:path>
                <a:path w="9036050" h="180339">
                  <a:moveTo>
                    <a:pt x="2961132" y="0"/>
                  </a:moveTo>
                  <a:lnTo>
                    <a:pt x="2961132" y="179958"/>
                  </a:lnTo>
                </a:path>
                <a:path w="9036050" h="180339">
                  <a:moveTo>
                    <a:pt x="3037332" y="0"/>
                  </a:moveTo>
                  <a:lnTo>
                    <a:pt x="3037332" y="179958"/>
                  </a:lnTo>
                </a:path>
                <a:path w="9036050" h="180339">
                  <a:moveTo>
                    <a:pt x="3112008" y="0"/>
                  </a:moveTo>
                  <a:lnTo>
                    <a:pt x="3112008" y="179958"/>
                  </a:lnTo>
                </a:path>
                <a:path w="9036050" h="180339">
                  <a:moveTo>
                    <a:pt x="3188208" y="0"/>
                  </a:moveTo>
                  <a:lnTo>
                    <a:pt x="3188208" y="179958"/>
                  </a:lnTo>
                </a:path>
                <a:path w="9036050" h="180339">
                  <a:moveTo>
                    <a:pt x="3264408" y="0"/>
                  </a:moveTo>
                  <a:lnTo>
                    <a:pt x="3264408" y="179958"/>
                  </a:lnTo>
                </a:path>
                <a:path w="9036050" h="180339">
                  <a:moveTo>
                    <a:pt x="3340608" y="0"/>
                  </a:moveTo>
                  <a:lnTo>
                    <a:pt x="3340608" y="179958"/>
                  </a:lnTo>
                </a:path>
                <a:path w="9036050" h="180339">
                  <a:moveTo>
                    <a:pt x="3416808" y="0"/>
                  </a:moveTo>
                  <a:lnTo>
                    <a:pt x="3416808" y="179958"/>
                  </a:lnTo>
                </a:path>
                <a:path w="9036050" h="180339">
                  <a:moveTo>
                    <a:pt x="3493008" y="0"/>
                  </a:moveTo>
                  <a:lnTo>
                    <a:pt x="3493008" y="179958"/>
                  </a:lnTo>
                </a:path>
                <a:path w="9036050" h="180339">
                  <a:moveTo>
                    <a:pt x="3567684" y="0"/>
                  </a:moveTo>
                  <a:lnTo>
                    <a:pt x="3567684" y="179958"/>
                  </a:lnTo>
                </a:path>
                <a:path w="9036050" h="180339">
                  <a:moveTo>
                    <a:pt x="3643884" y="0"/>
                  </a:moveTo>
                  <a:lnTo>
                    <a:pt x="3643884" y="179958"/>
                  </a:lnTo>
                </a:path>
                <a:path w="9036050" h="180339">
                  <a:moveTo>
                    <a:pt x="3720084" y="0"/>
                  </a:moveTo>
                  <a:lnTo>
                    <a:pt x="3720084" y="179958"/>
                  </a:lnTo>
                </a:path>
                <a:path w="9036050" h="180339">
                  <a:moveTo>
                    <a:pt x="3796284" y="0"/>
                  </a:moveTo>
                  <a:lnTo>
                    <a:pt x="3796284" y="179958"/>
                  </a:lnTo>
                </a:path>
                <a:path w="9036050" h="180339">
                  <a:moveTo>
                    <a:pt x="3872484" y="0"/>
                  </a:moveTo>
                  <a:lnTo>
                    <a:pt x="3872484" y="179958"/>
                  </a:lnTo>
                </a:path>
                <a:path w="9036050" h="180339">
                  <a:moveTo>
                    <a:pt x="3948684" y="0"/>
                  </a:moveTo>
                  <a:lnTo>
                    <a:pt x="3948684" y="179958"/>
                  </a:lnTo>
                </a:path>
                <a:path w="9036050" h="180339">
                  <a:moveTo>
                    <a:pt x="4023360" y="0"/>
                  </a:moveTo>
                  <a:lnTo>
                    <a:pt x="4023360" y="179958"/>
                  </a:lnTo>
                </a:path>
                <a:path w="9036050" h="180339">
                  <a:moveTo>
                    <a:pt x="4099560" y="0"/>
                  </a:moveTo>
                  <a:lnTo>
                    <a:pt x="4099560" y="179958"/>
                  </a:lnTo>
                </a:path>
                <a:path w="9036050" h="180339">
                  <a:moveTo>
                    <a:pt x="4175760" y="0"/>
                  </a:moveTo>
                  <a:lnTo>
                    <a:pt x="4175760" y="179958"/>
                  </a:lnTo>
                </a:path>
                <a:path w="9036050" h="180339">
                  <a:moveTo>
                    <a:pt x="4251960" y="0"/>
                  </a:moveTo>
                  <a:lnTo>
                    <a:pt x="4251960" y="179958"/>
                  </a:lnTo>
                </a:path>
                <a:path w="9036050" h="180339">
                  <a:moveTo>
                    <a:pt x="4328160" y="0"/>
                  </a:moveTo>
                  <a:lnTo>
                    <a:pt x="4328160" y="179958"/>
                  </a:lnTo>
                </a:path>
                <a:path w="9036050" h="180339">
                  <a:moveTo>
                    <a:pt x="4404360" y="0"/>
                  </a:moveTo>
                  <a:lnTo>
                    <a:pt x="4404360" y="179958"/>
                  </a:lnTo>
                </a:path>
                <a:path w="9036050" h="180339">
                  <a:moveTo>
                    <a:pt x="4479036" y="0"/>
                  </a:moveTo>
                  <a:lnTo>
                    <a:pt x="4479036" y="179958"/>
                  </a:lnTo>
                </a:path>
                <a:path w="9036050" h="180339">
                  <a:moveTo>
                    <a:pt x="4555236" y="0"/>
                  </a:moveTo>
                  <a:lnTo>
                    <a:pt x="4555236" y="179958"/>
                  </a:lnTo>
                </a:path>
                <a:path w="9036050" h="180339">
                  <a:moveTo>
                    <a:pt x="4631436" y="0"/>
                  </a:moveTo>
                  <a:lnTo>
                    <a:pt x="4631436" y="179958"/>
                  </a:lnTo>
                </a:path>
                <a:path w="9036050" h="180339">
                  <a:moveTo>
                    <a:pt x="4707636" y="0"/>
                  </a:moveTo>
                  <a:lnTo>
                    <a:pt x="4707636" y="179958"/>
                  </a:lnTo>
                </a:path>
                <a:path w="9036050" h="180339">
                  <a:moveTo>
                    <a:pt x="4783836" y="0"/>
                  </a:moveTo>
                  <a:lnTo>
                    <a:pt x="4783836" y="179958"/>
                  </a:lnTo>
                </a:path>
                <a:path w="9036050" h="180339">
                  <a:moveTo>
                    <a:pt x="4860036" y="0"/>
                  </a:moveTo>
                  <a:lnTo>
                    <a:pt x="4860036" y="179958"/>
                  </a:lnTo>
                </a:path>
                <a:path w="9036050" h="180339">
                  <a:moveTo>
                    <a:pt x="4934712" y="0"/>
                  </a:moveTo>
                  <a:lnTo>
                    <a:pt x="4934712" y="179958"/>
                  </a:lnTo>
                </a:path>
                <a:path w="9036050" h="180339">
                  <a:moveTo>
                    <a:pt x="5010912" y="0"/>
                  </a:moveTo>
                  <a:lnTo>
                    <a:pt x="5010912" y="179958"/>
                  </a:lnTo>
                </a:path>
                <a:path w="9036050" h="180339">
                  <a:moveTo>
                    <a:pt x="5087112" y="0"/>
                  </a:moveTo>
                  <a:lnTo>
                    <a:pt x="5087112" y="179958"/>
                  </a:lnTo>
                </a:path>
                <a:path w="9036050" h="180339">
                  <a:moveTo>
                    <a:pt x="5163312" y="0"/>
                  </a:moveTo>
                  <a:lnTo>
                    <a:pt x="5163312" y="179958"/>
                  </a:lnTo>
                </a:path>
                <a:path w="9036050" h="180339">
                  <a:moveTo>
                    <a:pt x="5239512" y="0"/>
                  </a:moveTo>
                  <a:lnTo>
                    <a:pt x="5239512" y="179958"/>
                  </a:lnTo>
                </a:path>
                <a:path w="9036050" h="180339">
                  <a:moveTo>
                    <a:pt x="5314188" y="0"/>
                  </a:moveTo>
                  <a:lnTo>
                    <a:pt x="5314188" y="179958"/>
                  </a:lnTo>
                </a:path>
                <a:path w="9036050" h="180339">
                  <a:moveTo>
                    <a:pt x="5390388" y="0"/>
                  </a:moveTo>
                  <a:lnTo>
                    <a:pt x="5390388" y="179958"/>
                  </a:lnTo>
                </a:path>
                <a:path w="9036050" h="180339">
                  <a:moveTo>
                    <a:pt x="5466588" y="0"/>
                  </a:moveTo>
                  <a:lnTo>
                    <a:pt x="5466588" y="179958"/>
                  </a:lnTo>
                </a:path>
                <a:path w="9036050" h="180339">
                  <a:moveTo>
                    <a:pt x="5542788" y="0"/>
                  </a:moveTo>
                  <a:lnTo>
                    <a:pt x="5542788" y="179958"/>
                  </a:lnTo>
                </a:path>
                <a:path w="9036050" h="180339">
                  <a:moveTo>
                    <a:pt x="5618988" y="0"/>
                  </a:moveTo>
                  <a:lnTo>
                    <a:pt x="5618988" y="179958"/>
                  </a:lnTo>
                </a:path>
                <a:path w="9036050" h="180339">
                  <a:moveTo>
                    <a:pt x="5695188" y="0"/>
                  </a:moveTo>
                  <a:lnTo>
                    <a:pt x="5695188" y="179958"/>
                  </a:lnTo>
                </a:path>
                <a:path w="9036050" h="180339">
                  <a:moveTo>
                    <a:pt x="5769864" y="0"/>
                  </a:moveTo>
                  <a:lnTo>
                    <a:pt x="5769864" y="179958"/>
                  </a:lnTo>
                </a:path>
                <a:path w="9036050" h="180339">
                  <a:moveTo>
                    <a:pt x="5846064" y="0"/>
                  </a:moveTo>
                  <a:lnTo>
                    <a:pt x="5846064" y="179958"/>
                  </a:lnTo>
                </a:path>
                <a:path w="9036050" h="180339">
                  <a:moveTo>
                    <a:pt x="5922264" y="0"/>
                  </a:moveTo>
                  <a:lnTo>
                    <a:pt x="5922264" y="179958"/>
                  </a:lnTo>
                </a:path>
                <a:path w="9036050" h="180339">
                  <a:moveTo>
                    <a:pt x="5998464" y="0"/>
                  </a:moveTo>
                  <a:lnTo>
                    <a:pt x="5998464" y="179958"/>
                  </a:lnTo>
                </a:path>
                <a:path w="9036050" h="180339">
                  <a:moveTo>
                    <a:pt x="6074664" y="0"/>
                  </a:moveTo>
                  <a:lnTo>
                    <a:pt x="6074664" y="179958"/>
                  </a:lnTo>
                </a:path>
                <a:path w="9036050" h="180339">
                  <a:moveTo>
                    <a:pt x="6150864" y="0"/>
                  </a:moveTo>
                  <a:lnTo>
                    <a:pt x="6150864" y="179958"/>
                  </a:lnTo>
                </a:path>
                <a:path w="9036050" h="180339">
                  <a:moveTo>
                    <a:pt x="6225540" y="0"/>
                  </a:moveTo>
                  <a:lnTo>
                    <a:pt x="6225540" y="179958"/>
                  </a:lnTo>
                </a:path>
                <a:path w="9036050" h="180339">
                  <a:moveTo>
                    <a:pt x="6301740" y="0"/>
                  </a:moveTo>
                  <a:lnTo>
                    <a:pt x="6301740" y="179958"/>
                  </a:lnTo>
                </a:path>
                <a:path w="9036050" h="180339">
                  <a:moveTo>
                    <a:pt x="6377940" y="0"/>
                  </a:moveTo>
                  <a:lnTo>
                    <a:pt x="6377940" y="179958"/>
                  </a:lnTo>
                </a:path>
                <a:path w="9036050" h="180339">
                  <a:moveTo>
                    <a:pt x="6454140" y="0"/>
                  </a:moveTo>
                  <a:lnTo>
                    <a:pt x="6454140" y="179958"/>
                  </a:lnTo>
                </a:path>
                <a:path w="9036050" h="180339">
                  <a:moveTo>
                    <a:pt x="6530339" y="0"/>
                  </a:moveTo>
                  <a:lnTo>
                    <a:pt x="6530339" y="179958"/>
                  </a:lnTo>
                </a:path>
                <a:path w="9036050" h="180339">
                  <a:moveTo>
                    <a:pt x="6606539" y="0"/>
                  </a:moveTo>
                  <a:lnTo>
                    <a:pt x="6606539" y="179958"/>
                  </a:lnTo>
                </a:path>
                <a:path w="9036050" h="180339">
                  <a:moveTo>
                    <a:pt x="6681215" y="0"/>
                  </a:moveTo>
                  <a:lnTo>
                    <a:pt x="6681215" y="179958"/>
                  </a:lnTo>
                </a:path>
                <a:path w="9036050" h="180339">
                  <a:moveTo>
                    <a:pt x="6757415" y="0"/>
                  </a:moveTo>
                  <a:lnTo>
                    <a:pt x="6757415" y="179958"/>
                  </a:lnTo>
                </a:path>
                <a:path w="9036050" h="180339">
                  <a:moveTo>
                    <a:pt x="6833615" y="0"/>
                  </a:moveTo>
                  <a:lnTo>
                    <a:pt x="6833615" y="179958"/>
                  </a:lnTo>
                </a:path>
                <a:path w="9036050" h="180339">
                  <a:moveTo>
                    <a:pt x="6909815" y="0"/>
                  </a:moveTo>
                  <a:lnTo>
                    <a:pt x="6909815" y="179958"/>
                  </a:lnTo>
                </a:path>
                <a:path w="9036050" h="180339">
                  <a:moveTo>
                    <a:pt x="6986015" y="0"/>
                  </a:moveTo>
                  <a:lnTo>
                    <a:pt x="6986015" y="179958"/>
                  </a:lnTo>
                </a:path>
                <a:path w="9036050" h="180339">
                  <a:moveTo>
                    <a:pt x="7062215" y="0"/>
                  </a:moveTo>
                  <a:lnTo>
                    <a:pt x="7062215" y="179958"/>
                  </a:lnTo>
                </a:path>
                <a:path w="9036050" h="180339">
                  <a:moveTo>
                    <a:pt x="7136891" y="0"/>
                  </a:moveTo>
                  <a:lnTo>
                    <a:pt x="7136891" y="179958"/>
                  </a:lnTo>
                </a:path>
                <a:path w="9036050" h="180339">
                  <a:moveTo>
                    <a:pt x="7213091" y="0"/>
                  </a:moveTo>
                  <a:lnTo>
                    <a:pt x="7213091" y="179958"/>
                  </a:lnTo>
                </a:path>
                <a:path w="9036050" h="180339">
                  <a:moveTo>
                    <a:pt x="7289291" y="0"/>
                  </a:moveTo>
                  <a:lnTo>
                    <a:pt x="7289291" y="179958"/>
                  </a:lnTo>
                </a:path>
                <a:path w="9036050" h="180339">
                  <a:moveTo>
                    <a:pt x="7365491" y="0"/>
                  </a:moveTo>
                  <a:lnTo>
                    <a:pt x="7365491" y="179958"/>
                  </a:lnTo>
                </a:path>
                <a:path w="9036050" h="180339">
                  <a:moveTo>
                    <a:pt x="7441691" y="0"/>
                  </a:moveTo>
                  <a:lnTo>
                    <a:pt x="7441691" y="179958"/>
                  </a:lnTo>
                </a:path>
                <a:path w="9036050" h="180339">
                  <a:moveTo>
                    <a:pt x="7517891" y="0"/>
                  </a:moveTo>
                  <a:lnTo>
                    <a:pt x="7517891" y="179958"/>
                  </a:lnTo>
                </a:path>
                <a:path w="9036050" h="180339">
                  <a:moveTo>
                    <a:pt x="7592567" y="0"/>
                  </a:moveTo>
                  <a:lnTo>
                    <a:pt x="7592567" y="179958"/>
                  </a:lnTo>
                </a:path>
                <a:path w="9036050" h="180339">
                  <a:moveTo>
                    <a:pt x="7668767" y="0"/>
                  </a:moveTo>
                  <a:lnTo>
                    <a:pt x="7668767" y="179958"/>
                  </a:lnTo>
                </a:path>
                <a:path w="9036050" h="180339">
                  <a:moveTo>
                    <a:pt x="7744967" y="0"/>
                  </a:moveTo>
                  <a:lnTo>
                    <a:pt x="7744967" y="179958"/>
                  </a:lnTo>
                </a:path>
                <a:path w="9036050" h="180339">
                  <a:moveTo>
                    <a:pt x="7821167" y="0"/>
                  </a:moveTo>
                  <a:lnTo>
                    <a:pt x="7821167" y="179958"/>
                  </a:lnTo>
                </a:path>
                <a:path w="9036050" h="180339">
                  <a:moveTo>
                    <a:pt x="7897367" y="0"/>
                  </a:moveTo>
                  <a:lnTo>
                    <a:pt x="7897367" y="179958"/>
                  </a:lnTo>
                </a:path>
                <a:path w="9036050" h="180339">
                  <a:moveTo>
                    <a:pt x="7972043" y="0"/>
                  </a:moveTo>
                  <a:lnTo>
                    <a:pt x="7972043" y="179958"/>
                  </a:lnTo>
                </a:path>
                <a:path w="9036050" h="180339">
                  <a:moveTo>
                    <a:pt x="8048243" y="0"/>
                  </a:moveTo>
                  <a:lnTo>
                    <a:pt x="8048243" y="179958"/>
                  </a:lnTo>
                </a:path>
                <a:path w="9036050" h="180339">
                  <a:moveTo>
                    <a:pt x="8124443" y="0"/>
                  </a:moveTo>
                  <a:lnTo>
                    <a:pt x="8124443" y="179958"/>
                  </a:lnTo>
                </a:path>
                <a:path w="9036050" h="180339">
                  <a:moveTo>
                    <a:pt x="8200643" y="0"/>
                  </a:moveTo>
                  <a:lnTo>
                    <a:pt x="8200643" y="179958"/>
                  </a:lnTo>
                </a:path>
                <a:path w="9036050" h="180339">
                  <a:moveTo>
                    <a:pt x="8276843" y="0"/>
                  </a:moveTo>
                  <a:lnTo>
                    <a:pt x="8276843" y="179958"/>
                  </a:lnTo>
                </a:path>
                <a:path w="9036050" h="180339">
                  <a:moveTo>
                    <a:pt x="8353043" y="0"/>
                  </a:moveTo>
                  <a:lnTo>
                    <a:pt x="8353043" y="179958"/>
                  </a:lnTo>
                </a:path>
                <a:path w="9036050" h="180339">
                  <a:moveTo>
                    <a:pt x="8427720" y="0"/>
                  </a:moveTo>
                  <a:lnTo>
                    <a:pt x="8427720" y="179958"/>
                  </a:lnTo>
                </a:path>
                <a:path w="9036050" h="180339">
                  <a:moveTo>
                    <a:pt x="8503920" y="0"/>
                  </a:moveTo>
                  <a:lnTo>
                    <a:pt x="8503920" y="179958"/>
                  </a:lnTo>
                </a:path>
                <a:path w="9036050" h="180339">
                  <a:moveTo>
                    <a:pt x="8580120" y="0"/>
                  </a:moveTo>
                  <a:lnTo>
                    <a:pt x="8580120" y="179958"/>
                  </a:lnTo>
                </a:path>
                <a:path w="9036050" h="180339">
                  <a:moveTo>
                    <a:pt x="8656320" y="0"/>
                  </a:moveTo>
                  <a:lnTo>
                    <a:pt x="8656320" y="179958"/>
                  </a:lnTo>
                </a:path>
                <a:path w="9036050" h="180339">
                  <a:moveTo>
                    <a:pt x="8732520" y="0"/>
                  </a:moveTo>
                  <a:lnTo>
                    <a:pt x="8732520" y="179958"/>
                  </a:lnTo>
                </a:path>
                <a:path w="9036050" h="180339">
                  <a:moveTo>
                    <a:pt x="8808720" y="0"/>
                  </a:moveTo>
                  <a:lnTo>
                    <a:pt x="8808720" y="179958"/>
                  </a:lnTo>
                </a:path>
                <a:path w="9036050" h="180339">
                  <a:moveTo>
                    <a:pt x="8883396" y="0"/>
                  </a:moveTo>
                  <a:lnTo>
                    <a:pt x="8883396" y="179958"/>
                  </a:lnTo>
                </a:path>
                <a:path w="9036050" h="180339">
                  <a:moveTo>
                    <a:pt x="8959596" y="0"/>
                  </a:moveTo>
                  <a:lnTo>
                    <a:pt x="8959596" y="179958"/>
                  </a:lnTo>
                </a:path>
                <a:path w="9036050" h="180339">
                  <a:moveTo>
                    <a:pt x="9035796" y="0"/>
                  </a:moveTo>
                  <a:lnTo>
                    <a:pt x="9035796" y="179958"/>
                  </a:lnTo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" name="Rettangolo 1">
            <a:extLst>
              <a:ext uri="{FF2B5EF4-FFF2-40B4-BE49-F238E27FC236}">
                <a16:creationId xmlns:a16="http://schemas.microsoft.com/office/drawing/2014/main" id="{9BEB197D-849A-4CD7-8A0F-F18D5F7D58F7}"/>
              </a:ext>
            </a:extLst>
          </p:cNvPr>
          <p:cNvSpPr/>
          <p:nvPr/>
        </p:nvSpPr>
        <p:spPr>
          <a:xfrm>
            <a:off x="2331681" y="5081131"/>
            <a:ext cx="4252254" cy="5274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955">
              <a:lnSpc>
                <a:spcPts val="3345"/>
              </a:lnSpc>
            </a:pPr>
            <a:r>
              <a:rPr lang="en-US" sz="4000" b="1" spc="-155" dirty="0">
                <a:solidFill>
                  <a:srgbClr val="FFFFFF"/>
                </a:solidFill>
                <a:latin typeface="Trebuchet MS"/>
                <a:cs typeface="Trebuchet MS"/>
              </a:rPr>
              <a:t>Let’s see a demo..</a:t>
            </a:r>
            <a:endParaRPr lang="en-US" sz="40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770124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4ABD4A-0219-43BD-A9C7-0440EBCFF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Choice and </a:t>
            </a:r>
            <a:r>
              <a:rPr lang="it-IT" dirty="0" err="1"/>
              <a:t>Introduction</a:t>
            </a:r>
            <a:r>
              <a:rPr lang="it-IT" dirty="0"/>
              <a:t> of Application – Social Experience</a:t>
            </a:r>
          </a:p>
        </p:txBody>
      </p:sp>
      <p:pic>
        <p:nvPicPr>
          <p:cNvPr id="5" name="Segnaposto contenuto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12D95FBF-8316-4F4A-BC9B-B48ADE3683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2164" y="2184377"/>
            <a:ext cx="2151678" cy="3825205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5814B34-0434-4B49-B10A-3C1FFB5CC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58" y="2184377"/>
            <a:ext cx="2151677" cy="3825204"/>
          </a:xfrm>
          <a:prstGeom prst="rect">
            <a:avLst/>
          </a:prstGeom>
        </p:spPr>
      </p:pic>
      <p:pic>
        <p:nvPicPr>
          <p:cNvPr id="9" name="Immagine 8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C1BFF54-90A5-47CB-8F38-38B6D4666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3203" y="2184378"/>
            <a:ext cx="2151678" cy="3825204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0CA73E73-7FEF-45D6-A81E-304D989C9DD2}"/>
              </a:ext>
            </a:extLst>
          </p:cNvPr>
          <p:cNvSpPr/>
          <p:nvPr/>
        </p:nvSpPr>
        <p:spPr>
          <a:xfrm>
            <a:off x="288520" y="1465781"/>
            <a:ext cx="8581044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We decided to let game more </a:t>
            </a:r>
            <a:r>
              <a:rPr lang="it-IT" dirty="0" err="1"/>
              <a:t>desirable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 with a great social experience: ranking, reward system and friends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E008ACB-0FA8-41BE-A186-4AC1C55E0F1E}"/>
              </a:ext>
            </a:extLst>
          </p:cNvPr>
          <p:cNvSpPr/>
          <p:nvPr/>
        </p:nvSpPr>
        <p:spPr>
          <a:xfrm>
            <a:off x="0" y="6126480"/>
            <a:ext cx="9144000" cy="731520"/>
          </a:xfrm>
          <a:custGeom>
            <a:avLst/>
            <a:gdLst/>
            <a:ahLst/>
            <a:cxnLst/>
            <a:rect l="l" t="t" r="r" b="b"/>
            <a:pathLst>
              <a:path w="9144000" h="731520">
                <a:moveTo>
                  <a:pt x="9144000" y="0"/>
                </a:moveTo>
                <a:lnTo>
                  <a:pt x="0" y="0"/>
                </a:lnTo>
                <a:lnTo>
                  <a:pt x="0" y="731520"/>
                </a:lnTo>
                <a:lnTo>
                  <a:pt x="9144000" y="731520"/>
                </a:lnTo>
                <a:lnTo>
                  <a:pt x="9144000" y="0"/>
                </a:lnTo>
                <a:close/>
              </a:path>
            </a:pathLst>
          </a:custGeom>
          <a:solidFill>
            <a:srgbClr val="718FA4"/>
          </a:solid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4" name="object 124">
            <a:extLst>
              <a:ext uri="{FF2B5EF4-FFF2-40B4-BE49-F238E27FC236}">
                <a16:creationId xmlns:a16="http://schemas.microsoft.com/office/drawing/2014/main" id="{1A3F954F-9ED3-40B0-987C-57F9093434FA}"/>
              </a:ext>
            </a:extLst>
          </p:cNvPr>
          <p:cNvSpPr/>
          <p:nvPr/>
        </p:nvSpPr>
        <p:spPr>
          <a:xfrm>
            <a:off x="6090800" y="6334812"/>
            <a:ext cx="2781300" cy="2895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6" name="object 126">
            <a:extLst>
              <a:ext uri="{FF2B5EF4-FFF2-40B4-BE49-F238E27FC236}">
                <a16:creationId xmlns:a16="http://schemas.microsoft.com/office/drawing/2014/main" id="{1D4CCBA2-F4D7-46AB-A92D-61051ECBD445}"/>
              </a:ext>
            </a:extLst>
          </p:cNvPr>
          <p:cNvSpPr txBox="1">
            <a:spLocks/>
          </p:cNvSpPr>
          <p:nvPr/>
        </p:nvSpPr>
        <p:spPr>
          <a:xfrm>
            <a:off x="48986" y="6134946"/>
            <a:ext cx="5386493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  <a:t>Bianco-Consonni</a:t>
            </a:r>
            <a:b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</a:br>
            <a:r>
              <a:rPr lang="it-IT" sz="2200" b="1" spc="-90" dirty="0" err="1">
                <a:solidFill>
                  <a:srgbClr val="FFFFFF"/>
                </a:solidFill>
                <a:latin typeface="Trebuchet MS"/>
                <a:cs typeface="Trebuchet MS"/>
              </a:rPr>
              <a:t>Where</a:t>
            </a:r>
            <a: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it-IT" sz="2200" b="1" spc="-90" dirty="0" err="1">
                <a:solidFill>
                  <a:srgbClr val="FFFFFF"/>
                </a:solidFill>
                <a:latin typeface="Trebuchet MS"/>
                <a:cs typeface="Trebuchet MS"/>
              </a:rPr>
              <a:t>Am</a:t>
            </a:r>
            <a: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  <a:t> I</a:t>
            </a:r>
            <a:endParaRPr lang="en-US" sz="22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64234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Choice of the Language: </a:t>
            </a:r>
            <a:r>
              <a:rPr lang="it-IT" dirty="0" err="1"/>
              <a:t>React</a:t>
            </a:r>
            <a:r>
              <a:rPr lang="it-IT" dirty="0"/>
              <a:t> Native</a:t>
            </a:r>
          </a:p>
        </p:txBody>
      </p:sp>
      <p:sp>
        <p:nvSpPr>
          <p:cNvPr id="5" name="Segnaposto contenuto 2"/>
          <p:cNvSpPr txBox="1">
            <a:spLocks/>
          </p:cNvSpPr>
          <p:nvPr/>
        </p:nvSpPr>
        <p:spPr>
          <a:xfrm>
            <a:off x="439738" y="3160713"/>
            <a:ext cx="8229600" cy="1354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it-IT" b="1" dirty="0">
              <a:solidFill>
                <a:srgbClr val="003F6E"/>
              </a:solidFill>
            </a:endParaRPr>
          </a:p>
        </p:txBody>
      </p:sp>
      <p:pic>
        <p:nvPicPr>
          <p:cNvPr id="6" name="Immagine 5" descr="Immagine che contiene segnale&#10;&#10;Descrizione generata automaticamente">
            <a:extLst>
              <a:ext uri="{FF2B5EF4-FFF2-40B4-BE49-F238E27FC236}">
                <a16:creationId xmlns:a16="http://schemas.microsoft.com/office/drawing/2014/main" id="{F5153875-E044-43B1-A462-8001867D3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165" y="3114620"/>
            <a:ext cx="1090301" cy="109030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D162FBD-818F-44DD-8CCE-074324A62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155" y="1575235"/>
            <a:ext cx="1090301" cy="1090301"/>
          </a:xfrm>
          <a:prstGeom prst="rect">
            <a:avLst/>
          </a:prstGeom>
        </p:spPr>
      </p:pic>
      <p:pic>
        <p:nvPicPr>
          <p:cNvPr id="8" name="Immagine 7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8E2C1E48-129A-48CE-97FA-FA7B05B22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213" y="1724157"/>
            <a:ext cx="1090301" cy="1090301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61666D08-73AE-4B52-87E9-555CA9DAF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0165" y="4505083"/>
            <a:ext cx="1090301" cy="1090301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374EC37-26F3-4B59-B98D-7AC0624E540F}"/>
              </a:ext>
            </a:extLst>
          </p:cNvPr>
          <p:cNvSpPr txBox="1"/>
          <p:nvPr/>
        </p:nvSpPr>
        <p:spPr>
          <a:xfrm>
            <a:off x="3093862" y="3238429"/>
            <a:ext cx="5381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/>
              <a:t>Learning a new Language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B625AEF-1993-4836-818C-ABA34B3C595F}"/>
              </a:ext>
            </a:extLst>
          </p:cNvPr>
          <p:cNvSpPr txBox="1"/>
          <p:nvPr/>
        </p:nvSpPr>
        <p:spPr>
          <a:xfrm>
            <a:off x="3093862" y="1614129"/>
            <a:ext cx="5381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/>
              <a:t>One framework for Android and iOS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C4820D0-6508-4451-A580-18F87C3544C3}"/>
              </a:ext>
            </a:extLst>
          </p:cNvPr>
          <p:cNvSpPr txBox="1"/>
          <p:nvPr/>
        </p:nvSpPr>
        <p:spPr>
          <a:xfrm>
            <a:off x="3093861" y="4455514"/>
            <a:ext cx="5381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/>
              <a:t>Large and </a:t>
            </a:r>
            <a:r>
              <a:rPr lang="it-IT" sz="3600" dirty="0" err="1"/>
              <a:t>increasing</a:t>
            </a:r>
            <a:r>
              <a:rPr lang="it-IT" sz="3600" dirty="0"/>
              <a:t> community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16709BE-970D-487F-B2A1-606EC12AE67F}"/>
              </a:ext>
            </a:extLst>
          </p:cNvPr>
          <p:cNvSpPr/>
          <p:nvPr/>
        </p:nvSpPr>
        <p:spPr>
          <a:xfrm>
            <a:off x="0" y="6126480"/>
            <a:ext cx="9144000" cy="731520"/>
          </a:xfrm>
          <a:custGeom>
            <a:avLst/>
            <a:gdLst/>
            <a:ahLst/>
            <a:cxnLst/>
            <a:rect l="l" t="t" r="r" b="b"/>
            <a:pathLst>
              <a:path w="9144000" h="731520">
                <a:moveTo>
                  <a:pt x="9144000" y="0"/>
                </a:moveTo>
                <a:lnTo>
                  <a:pt x="0" y="0"/>
                </a:lnTo>
                <a:lnTo>
                  <a:pt x="0" y="731520"/>
                </a:lnTo>
                <a:lnTo>
                  <a:pt x="9144000" y="731520"/>
                </a:lnTo>
                <a:lnTo>
                  <a:pt x="9144000" y="0"/>
                </a:lnTo>
                <a:close/>
              </a:path>
            </a:pathLst>
          </a:custGeom>
          <a:solidFill>
            <a:srgbClr val="718FA4"/>
          </a:solid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4" name="object 124">
            <a:extLst>
              <a:ext uri="{FF2B5EF4-FFF2-40B4-BE49-F238E27FC236}">
                <a16:creationId xmlns:a16="http://schemas.microsoft.com/office/drawing/2014/main" id="{A08DB83E-B8A9-49B7-BD5A-800E624CFD17}"/>
              </a:ext>
            </a:extLst>
          </p:cNvPr>
          <p:cNvSpPr/>
          <p:nvPr/>
        </p:nvSpPr>
        <p:spPr>
          <a:xfrm>
            <a:off x="6090800" y="6334812"/>
            <a:ext cx="2781300" cy="2895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7" name="object 126">
            <a:extLst>
              <a:ext uri="{FF2B5EF4-FFF2-40B4-BE49-F238E27FC236}">
                <a16:creationId xmlns:a16="http://schemas.microsoft.com/office/drawing/2014/main" id="{966ACC84-5DBB-4839-B980-A8F61C104362}"/>
              </a:ext>
            </a:extLst>
          </p:cNvPr>
          <p:cNvSpPr txBox="1">
            <a:spLocks/>
          </p:cNvSpPr>
          <p:nvPr/>
        </p:nvSpPr>
        <p:spPr>
          <a:xfrm>
            <a:off x="48986" y="6134946"/>
            <a:ext cx="5386493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  <a:t>Bianco-Consonni</a:t>
            </a:r>
            <a:b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</a:br>
            <a:r>
              <a:rPr lang="it-IT" sz="2200" b="1" spc="-90" dirty="0" err="1">
                <a:solidFill>
                  <a:srgbClr val="FFFFFF"/>
                </a:solidFill>
                <a:latin typeface="Trebuchet MS"/>
                <a:cs typeface="Trebuchet MS"/>
              </a:rPr>
              <a:t>Where</a:t>
            </a:r>
            <a: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it-IT" sz="2200" b="1" spc="-90" dirty="0" err="1">
                <a:solidFill>
                  <a:srgbClr val="FFFFFF"/>
                </a:solidFill>
                <a:latin typeface="Trebuchet MS"/>
                <a:cs typeface="Trebuchet MS"/>
              </a:rPr>
              <a:t>Am</a:t>
            </a:r>
            <a: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  <a:t> I</a:t>
            </a:r>
            <a:endParaRPr lang="en-US" sz="22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7C030A-A603-4D04-8C96-CA34E689B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Architecture –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External</a:t>
            </a:r>
            <a:r>
              <a:rPr lang="it-IT" dirty="0"/>
              <a:t> Services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F3D9340C-F1BA-4B04-A9E9-F0D5355255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3045" y="1980326"/>
            <a:ext cx="840400" cy="840400"/>
          </a:xfrm>
        </p:spPr>
      </p:pic>
      <p:pic>
        <p:nvPicPr>
          <p:cNvPr id="11" name="Immagine 10" descr="Immagine che contiene segnale&#10;&#10;Descrizione generata automaticamente">
            <a:extLst>
              <a:ext uri="{FF2B5EF4-FFF2-40B4-BE49-F238E27FC236}">
                <a16:creationId xmlns:a16="http://schemas.microsoft.com/office/drawing/2014/main" id="{AB6EF198-B902-4977-A8A3-9E6D1F67A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045" y="3845615"/>
            <a:ext cx="858738" cy="84040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420B090-0992-4F6F-8ECA-4D28546090F1}"/>
              </a:ext>
            </a:extLst>
          </p:cNvPr>
          <p:cNvSpPr txBox="1"/>
          <p:nvPr/>
        </p:nvSpPr>
        <p:spPr>
          <a:xfrm>
            <a:off x="6272342" y="2065919"/>
            <a:ext cx="2638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Google</a:t>
            </a:r>
            <a:r>
              <a:rPr lang="it-IT" sz="3600" dirty="0"/>
              <a:t> </a:t>
            </a:r>
            <a:r>
              <a:rPr lang="it-IT" sz="2400" dirty="0" err="1"/>
              <a:t>Firebase</a:t>
            </a:r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37CF89C-68A8-4839-805B-6F6AB2D28810}"/>
              </a:ext>
            </a:extLst>
          </p:cNvPr>
          <p:cNvSpPr txBox="1"/>
          <p:nvPr/>
        </p:nvSpPr>
        <p:spPr>
          <a:xfrm>
            <a:off x="6228562" y="4063909"/>
            <a:ext cx="3236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Google Maps Platform</a:t>
            </a:r>
            <a:endParaRPr lang="it-IT" sz="1200" dirty="0"/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76EA2099-F73B-4875-AE81-79BFAE6807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6" t="3323" r="72037" b="22235"/>
          <a:stretch/>
        </p:blipFill>
        <p:spPr>
          <a:xfrm>
            <a:off x="3427658" y="2070452"/>
            <a:ext cx="1371125" cy="2693283"/>
          </a:xfrm>
          <a:prstGeom prst="rect">
            <a:avLst/>
          </a:prstGeom>
        </p:spPr>
      </p:pic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F80E8698-6E67-46A4-B3A0-A28E80E49801}"/>
              </a:ext>
            </a:extLst>
          </p:cNvPr>
          <p:cNvCxnSpPr/>
          <p:nvPr/>
        </p:nvCxnSpPr>
        <p:spPr>
          <a:xfrm flipV="1">
            <a:off x="4871133" y="2675464"/>
            <a:ext cx="638722" cy="5915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7A4969AA-306F-4B1C-AA5E-F1DD56C16D9E}"/>
              </a:ext>
            </a:extLst>
          </p:cNvPr>
          <p:cNvCxnSpPr>
            <a:cxnSpLocks/>
          </p:cNvCxnSpPr>
          <p:nvPr/>
        </p:nvCxnSpPr>
        <p:spPr>
          <a:xfrm>
            <a:off x="4884660" y="3577532"/>
            <a:ext cx="562522" cy="807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04A2ED15-B73A-496C-BC41-EE847000D4B1}"/>
              </a:ext>
            </a:extLst>
          </p:cNvPr>
          <p:cNvSpPr txBox="1"/>
          <p:nvPr/>
        </p:nvSpPr>
        <p:spPr>
          <a:xfrm>
            <a:off x="223531" y="1594072"/>
            <a:ext cx="301361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SFRM1095"/>
              </a:rPr>
              <a:t>Client – Server </a:t>
            </a:r>
            <a:r>
              <a:rPr lang="en-US" sz="1800" b="0" i="0" u="none" strike="noStrike" baseline="0" dirty="0" err="1">
                <a:latin typeface="SFRM1095"/>
              </a:rPr>
              <a:t>Architetcture</a:t>
            </a:r>
            <a:r>
              <a:rPr lang="en-US" sz="1800" b="0" i="0" u="none" strike="noStrike" baseline="0" dirty="0">
                <a:latin typeface="SFRM1095"/>
              </a:rPr>
              <a:t> but:</a:t>
            </a:r>
            <a:br>
              <a:rPr lang="en-US" sz="1800" b="0" i="0" u="none" strike="noStrike" baseline="0" dirty="0">
                <a:latin typeface="SFRM1095"/>
              </a:rPr>
            </a:br>
            <a:endParaRPr lang="en-US" dirty="0">
              <a:latin typeface="SFRM1095"/>
            </a:endParaRPr>
          </a:p>
          <a:p>
            <a:pPr algn="l"/>
            <a:r>
              <a:rPr lang="en-US" sz="1800" b="0" i="0" u="none" strike="noStrike" baseline="0" dirty="0">
                <a:latin typeface="SFRM1095"/>
              </a:rPr>
              <a:t>Game needs data synchronized in real time and with a traditional server</a:t>
            </a:r>
          </a:p>
          <a:p>
            <a:pPr algn="l"/>
            <a:r>
              <a:rPr lang="en-US" sz="1800" b="0" i="0" u="none" strike="noStrike" baseline="0" dirty="0">
                <a:latin typeface="SFRM1095"/>
              </a:rPr>
              <a:t>client-server application this process is very hard</a:t>
            </a:r>
          </a:p>
          <a:p>
            <a:pPr algn="l"/>
            <a:endParaRPr lang="en-US" dirty="0">
              <a:latin typeface="SFRM1095"/>
            </a:endParaRPr>
          </a:p>
          <a:p>
            <a:r>
              <a:rPr lang="en-US" sz="1800" b="0" i="0" u="none" strike="noStrike" baseline="0" dirty="0">
                <a:latin typeface="SFRM1095"/>
              </a:rPr>
              <a:t>Firebase and Google Cloud Platform, cloud platform that allows to build an application without managing the infrastructure.</a:t>
            </a:r>
          </a:p>
          <a:p>
            <a:pPr algn="l"/>
            <a:endParaRPr lang="it-IT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41EF7D1-D2D7-4F59-AA94-998A0E0683EF}"/>
              </a:ext>
            </a:extLst>
          </p:cNvPr>
          <p:cNvSpPr/>
          <p:nvPr/>
        </p:nvSpPr>
        <p:spPr>
          <a:xfrm>
            <a:off x="0" y="6126480"/>
            <a:ext cx="9144000" cy="731520"/>
          </a:xfrm>
          <a:custGeom>
            <a:avLst/>
            <a:gdLst/>
            <a:ahLst/>
            <a:cxnLst/>
            <a:rect l="l" t="t" r="r" b="b"/>
            <a:pathLst>
              <a:path w="9144000" h="731520">
                <a:moveTo>
                  <a:pt x="9144000" y="0"/>
                </a:moveTo>
                <a:lnTo>
                  <a:pt x="0" y="0"/>
                </a:lnTo>
                <a:lnTo>
                  <a:pt x="0" y="731520"/>
                </a:lnTo>
                <a:lnTo>
                  <a:pt x="9144000" y="731520"/>
                </a:lnTo>
                <a:lnTo>
                  <a:pt x="9144000" y="0"/>
                </a:lnTo>
                <a:close/>
              </a:path>
            </a:pathLst>
          </a:custGeom>
          <a:solidFill>
            <a:srgbClr val="718FA4"/>
          </a:solid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4" name="object 124">
            <a:extLst>
              <a:ext uri="{FF2B5EF4-FFF2-40B4-BE49-F238E27FC236}">
                <a16:creationId xmlns:a16="http://schemas.microsoft.com/office/drawing/2014/main" id="{478ED2DB-2559-4A5D-83D8-7E4E5585D66E}"/>
              </a:ext>
            </a:extLst>
          </p:cNvPr>
          <p:cNvSpPr/>
          <p:nvPr/>
        </p:nvSpPr>
        <p:spPr>
          <a:xfrm>
            <a:off x="6090800" y="6334812"/>
            <a:ext cx="2781300" cy="2895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5" name="object 126">
            <a:extLst>
              <a:ext uri="{FF2B5EF4-FFF2-40B4-BE49-F238E27FC236}">
                <a16:creationId xmlns:a16="http://schemas.microsoft.com/office/drawing/2014/main" id="{B33DED4F-1441-434B-9335-0C6071F29970}"/>
              </a:ext>
            </a:extLst>
          </p:cNvPr>
          <p:cNvSpPr txBox="1">
            <a:spLocks/>
          </p:cNvSpPr>
          <p:nvPr/>
        </p:nvSpPr>
        <p:spPr>
          <a:xfrm>
            <a:off x="48986" y="6134946"/>
            <a:ext cx="5386493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  <a:t>Bianco-Consonni</a:t>
            </a:r>
            <a:b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</a:br>
            <a:r>
              <a:rPr lang="it-IT" sz="2200" b="1" spc="-90" dirty="0" err="1">
                <a:solidFill>
                  <a:srgbClr val="FFFFFF"/>
                </a:solidFill>
                <a:latin typeface="Trebuchet MS"/>
                <a:cs typeface="Trebuchet MS"/>
              </a:rPr>
              <a:t>Where</a:t>
            </a:r>
            <a: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it-IT" sz="2200" b="1" spc="-90" dirty="0" err="1">
                <a:solidFill>
                  <a:srgbClr val="FFFFFF"/>
                </a:solidFill>
                <a:latin typeface="Trebuchet MS"/>
                <a:cs typeface="Trebuchet MS"/>
              </a:rPr>
              <a:t>Am</a:t>
            </a:r>
            <a: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  <a:t> I</a:t>
            </a:r>
            <a:endParaRPr lang="en-US" sz="22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164863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External</a:t>
            </a:r>
            <a:r>
              <a:rPr lang="it-IT" dirty="0"/>
              <a:t> Services - </a:t>
            </a:r>
            <a:r>
              <a:rPr lang="it-IT" dirty="0" err="1"/>
              <a:t>Firebase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76F2DAA-E2F2-4BAC-A171-267D5E88C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424" y="1361180"/>
            <a:ext cx="6583151" cy="4547251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B601BE50-6314-42F1-B8C8-82F7B80B4F8D}"/>
              </a:ext>
            </a:extLst>
          </p:cNvPr>
          <p:cNvSpPr/>
          <p:nvPr/>
        </p:nvSpPr>
        <p:spPr>
          <a:xfrm>
            <a:off x="0" y="6126480"/>
            <a:ext cx="9144000" cy="731520"/>
          </a:xfrm>
          <a:custGeom>
            <a:avLst/>
            <a:gdLst/>
            <a:ahLst/>
            <a:cxnLst/>
            <a:rect l="l" t="t" r="r" b="b"/>
            <a:pathLst>
              <a:path w="9144000" h="731520">
                <a:moveTo>
                  <a:pt x="9144000" y="0"/>
                </a:moveTo>
                <a:lnTo>
                  <a:pt x="0" y="0"/>
                </a:lnTo>
                <a:lnTo>
                  <a:pt x="0" y="731520"/>
                </a:lnTo>
                <a:lnTo>
                  <a:pt x="9144000" y="731520"/>
                </a:lnTo>
                <a:lnTo>
                  <a:pt x="9144000" y="0"/>
                </a:lnTo>
                <a:close/>
              </a:path>
            </a:pathLst>
          </a:custGeom>
          <a:solidFill>
            <a:srgbClr val="718FA4"/>
          </a:solid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7" name="object 124">
            <a:extLst>
              <a:ext uri="{FF2B5EF4-FFF2-40B4-BE49-F238E27FC236}">
                <a16:creationId xmlns:a16="http://schemas.microsoft.com/office/drawing/2014/main" id="{F975DF43-F032-496F-B160-576A49764B80}"/>
              </a:ext>
            </a:extLst>
          </p:cNvPr>
          <p:cNvSpPr/>
          <p:nvPr/>
        </p:nvSpPr>
        <p:spPr>
          <a:xfrm>
            <a:off x="6090800" y="6334812"/>
            <a:ext cx="2781300" cy="289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9" name="object 126">
            <a:extLst>
              <a:ext uri="{FF2B5EF4-FFF2-40B4-BE49-F238E27FC236}">
                <a16:creationId xmlns:a16="http://schemas.microsoft.com/office/drawing/2014/main" id="{54E70770-66C1-4D36-B4BB-00984B19C4CA}"/>
              </a:ext>
            </a:extLst>
          </p:cNvPr>
          <p:cNvSpPr txBox="1">
            <a:spLocks/>
          </p:cNvSpPr>
          <p:nvPr/>
        </p:nvSpPr>
        <p:spPr>
          <a:xfrm>
            <a:off x="48986" y="6134946"/>
            <a:ext cx="5386493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  <a:t>Bianco-Consonni</a:t>
            </a:r>
            <a:b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</a:br>
            <a:r>
              <a:rPr lang="it-IT" sz="2200" b="1" spc="-90" dirty="0" err="1">
                <a:solidFill>
                  <a:srgbClr val="FFFFFF"/>
                </a:solidFill>
                <a:latin typeface="Trebuchet MS"/>
                <a:cs typeface="Trebuchet MS"/>
              </a:rPr>
              <a:t>Where</a:t>
            </a:r>
            <a: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it-IT" sz="2200" b="1" spc="-90" dirty="0" err="1">
                <a:solidFill>
                  <a:srgbClr val="FFFFFF"/>
                </a:solidFill>
                <a:latin typeface="Trebuchet MS"/>
                <a:cs typeface="Trebuchet MS"/>
              </a:rPr>
              <a:t>Am</a:t>
            </a:r>
            <a: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  <a:t> I</a:t>
            </a:r>
            <a:endParaRPr lang="en-US" sz="2200" dirty="0">
              <a:latin typeface="Trebuchet MS"/>
              <a:cs typeface="Trebuchet MS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F37F775-6469-4BBE-8E2A-C788AF0922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08" t="30578" r="61317" b="59926"/>
          <a:stretch/>
        </p:blipFill>
        <p:spPr>
          <a:xfrm>
            <a:off x="3132666" y="3530601"/>
            <a:ext cx="702733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895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35DFD1-F355-4BFA-B749-2784CBAE7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External</a:t>
            </a:r>
            <a:r>
              <a:rPr lang="it-IT" dirty="0"/>
              <a:t> Services - </a:t>
            </a:r>
            <a:r>
              <a:rPr lang="it-IT" dirty="0" err="1"/>
              <a:t>Firebase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474852A-030C-4A01-9599-1EE1362D0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227" t="7731" r="32857" b="78044"/>
          <a:stretch/>
        </p:blipFill>
        <p:spPr>
          <a:xfrm>
            <a:off x="1296777" y="1295140"/>
            <a:ext cx="2171878" cy="73801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53C23FD-47FC-4A2D-BF96-D3ABF0910B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31" t="45039" r="33890" b="40458"/>
          <a:stretch/>
        </p:blipFill>
        <p:spPr>
          <a:xfrm>
            <a:off x="1314452" y="4501080"/>
            <a:ext cx="2004644" cy="72282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0C86DF6-3D10-4227-A5B0-747694AB9F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13" t="62296" r="35175" b="23863"/>
          <a:stretch/>
        </p:blipFill>
        <p:spPr>
          <a:xfrm>
            <a:off x="1314452" y="3063245"/>
            <a:ext cx="1872760" cy="680503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B41F795-CC0A-44B7-B7FE-EF78A6AAD2D9}"/>
              </a:ext>
            </a:extLst>
          </p:cNvPr>
          <p:cNvSpPr txBox="1"/>
          <p:nvPr/>
        </p:nvSpPr>
        <p:spPr>
          <a:xfrm>
            <a:off x="2052915" y="1841980"/>
            <a:ext cx="64975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service is of fundamental importance since it handles all the authentication procedures for the users. It is used to allow user to</a:t>
            </a:r>
          </a:p>
          <a:p>
            <a:r>
              <a:rPr lang="en-US" sz="1600" dirty="0"/>
              <a:t>register or login using their preferred method among Facebook or classic email and password. Assign to each user a unique token.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A35D863-633B-4D79-A779-B6A0CF194F55}"/>
              </a:ext>
            </a:extLst>
          </p:cNvPr>
          <p:cNvSpPr txBox="1"/>
          <p:nvPr/>
        </p:nvSpPr>
        <p:spPr>
          <a:xfrm>
            <a:off x="2004645" y="3579682"/>
            <a:ext cx="61282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 err="1"/>
              <a:t>This</a:t>
            </a:r>
            <a:r>
              <a:rPr lang="it-IT" sz="1600" dirty="0"/>
              <a:t> service handles the </a:t>
            </a:r>
            <a:r>
              <a:rPr lang="it-IT" sz="1600" dirty="0" err="1"/>
              <a:t>sending</a:t>
            </a:r>
            <a:r>
              <a:rPr lang="it-IT" sz="1600" dirty="0"/>
              <a:t> of </a:t>
            </a:r>
            <a:r>
              <a:rPr lang="it-IT" sz="1600" dirty="0" err="1"/>
              <a:t>messages</a:t>
            </a:r>
            <a:r>
              <a:rPr lang="it-IT" sz="1600" dirty="0"/>
              <a:t> from the server to the client. With </a:t>
            </a:r>
            <a:r>
              <a:rPr lang="it-IT" sz="1600" dirty="0" err="1"/>
              <a:t>this</a:t>
            </a:r>
            <a:r>
              <a:rPr lang="it-IT" sz="1600" dirty="0"/>
              <a:t> service </a:t>
            </a:r>
            <a:r>
              <a:rPr lang="it-IT" sz="1600" dirty="0" err="1"/>
              <a:t>we</a:t>
            </a:r>
            <a:r>
              <a:rPr lang="it-IT" sz="1600" dirty="0"/>
              <a:t> can handle </a:t>
            </a:r>
            <a:r>
              <a:rPr lang="it-IT" sz="1600" dirty="0" err="1"/>
              <a:t>notice</a:t>
            </a:r>
            <a:r>
              <a:rPr lang="it-IT" sz="1600" dirty="0"/>
              <a:t> of the </a:t>
            </a:r>
            <a:r>
              <a:rPr lang="it-IT" sz="1600" dirty="0" err="1"/>
              <a:t>application</a:t>
            </a:r>
            <a:r>
              <a:rPr lang="it-IT" sz="1600" dirty="0"/>
              <a:t> like: </a:t>
            </a:r>
            <a:r>
              <a:rPr lang="it-IT" sz="1600" dirty="0" err="1"/>
              <a:t>send</a:t>
            </a:r>
            <a:r>
              <a:rPr lang="it-IT" sz="1600" dirty="0"/>
              <a:t> </a:t>
            </a:r>
            <a:r>
              <a:rPr lang="it-IT" sz="1600" dirty="0" err="1"/>
              <a:t>request</a:t>
            </a:r>
            <a:r>
              <a:rPr lang="it-IT" sz="1600" dirty="0"/>
              <a:t> and badge of </a:t>
            </a:r>
            <a:r>
              <a:rPr lang="it-IT" sz="1600" dirty="0" err="1"/>
              <a:t>reward</a:t>
            </a:r>
            <a:r>
              <a:rPr lang="it-IT" sz="1600" dirty="0"/>
              <a:t>.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AAC1835-1964-4624-920F-BD21FD8455CC}"/>
              </a:ext>
            </a:extLst>
          </p:cNvPr>
          <p:cNvSpPr txBox="1"/>
          <p:nvPr/>
        </p:nvSpPr>
        <p:spPr>
          <a:xfrm>
            <a:off x="2224454" y="5154515"/>
            <a:ext cx="5671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Cloud service used to store profile images uploaded by the user</a:t>
            </a:r>
            <a:endParaRPr lang="it-IT" sz="1600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F0E9D23-8375-4A2C-85D0-2E1BAFF06D64}"/>
              </a:ext>
            </a:extLst>
          </p:cNvPr>
          <p:cNvSpPr/>
          <p:nvPr/>
        </p:nvSpPr>
        <p:spPr>
          <a:xfrm>
            <a:off x="0" y="6126480"/>
            <a:ext cx="9144000" cy="731520"/>
          </a:xfrm>
          <a:custGeom>
            <a:avLst/>
            <a:gdLst/>
            <a:ahLst/>
            <a:cxnLst/>
            <a:rect l="l" t="t" r="r" b="b"/>
            <a:pathLst>
              <a:path w="9144000" h="731520">
                <a:moveTo>
                  <a:pt x="9144000" y="0"/>
                </a:moveTo>
                <a:lnTo>
                  <a:pt x="0" y="0"/>
                </a:lnTo>
                <a:lnTo>
                  <a:pt x="0" y="731520"/>
                </a:lnTo>
                <a:lnTo>
                  <a:pt x="9144000" y="731520"/>
                </a:lnTo>
                <a:lnTo>
                  <a:pt x="9144000" y="0"/>
                </a:lnTo>
                <a:close/>
              </a:path>
            </a:pathLst>
          </a:custGeom>
          <a:solidFill>
            <a:srgbClr val="718FA4"/>
          </a:solid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4" name="object 124">
            <a:extLst>
              <a:ext uri="{FF2B5EF4-FFF2-40B4-BE49-F238E27FC236}">
                <a16:creationId xmlns:a16="http://schemas.microsoft.com/office/drawing/2014/main" id="{3FB2E6A8-8BDD-477C-8300-0A86FF2F17A3}"/>
              </a:ext>
            </a:extLst>
          </p:cNvPr>
          <p:cNvSpPr/>
          <p:nvPr/>
        </p:nvSpPr>
        <p:spPr>
          <a:xfrm>
            <a:off x="6090800" y="6334812"/>
            <a:ext cx="2781300" cy="289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6" name="object 126">
            <a:extLst>
              <a:ext uri="{FF2B5EF4-FFF2-40B4-BE49-F238E27FC236}">
                <a16:creationId xmlns:a16="http://schemas.microsoft.com/office/drawing/2014/main" id="{5C870321-7306-4541-9651-59C1DE9381F5}"/>
              </a:ext>
            </a:extLst>
          </p:cNvPr>
          <p:cNvSpPr txBox="1">
            <a:spLocks/>
          </p:cNvSpPr>
          <p:nvPr/>
        </p:nvSpPr>
        <p:spPr>
          <a:xfrm>
            <a:off x="48986" y="6134946"/>
            <a:ext cx="5386493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  <a:t>Bianco-Consonni</a:t>
            </a:r>
            <a:b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</a:br>
            <a:r>
              <a:rPr lang="it-IT" sz="2200" b="1" spc="-90" dirty="0" err="1">
                <a:solidFill>
                  <a:srgbClr val="FFFFFF"/>
                </a:solidFill>
                <a:latin typeface="Trebuchet MS"/>
                <a:cs typeface="Trebuchet MS"/>
              </a:rPr>
              <a:t>Where</a:t>
            </a:r>
            <a: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it-IT" sz="2200" b="1" spc="-90" dirty="0" err="1">
                <a:solidFill>
                  <a:srgbClr val="FFFFFF"/>
                </a:solidFill>
                <a:latin typeface="Trebuchet MS"/>
                <a:cs typeface="Trebuchet MS"/>
              </a:rPr>
              <a:t>Am</a:t>
            </a:r>
            <a: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  <a:t> I</a:t>
            </a:r>
            <a:endParaRPr lang="en-US" sz="22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8029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Firebase</a:t>
            </a:r>
            <a:r>
              <a:rPr lang="it-IT" dirty="0"/>
              <a:t> – </a:t>
            </a:r>
            <a:r>
              <a:rPr lang="it-IT" dirty="0" err="1"/>
              <a:t>Realtime</a:t>
            </a:r>
            <a:r>
              <a:rPr lang="it-IT" dirty="0"/>
              <a:t> Database</a:t>
            </a:r>
          </a:p>
        </p:txBody>
      </p:sp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4E2A4D70-09D3-41F5-BFF9-53691E5D0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82" y="1642861"/>
            <a:ext cx="5575948" cy="421041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A2443FF-2A75-43A7-A5CD-7457ABDBDD21}"/>
              </a:ext>
            </a:extLst>
          </p:cNvPr>
          <p:cNvSpPr txBox="1"/>
          <p:nvPr/>
        </p:nvSpPr>
        <p:spPr>
          <a:xfrm>
            <a:off x="6137030" y="2499590"/>
            <a:ext cx="26201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RealTime</a:t>
            </a:r>
            <a:r>
              <a:rPr lang="it-IT" dirty="0"/>
              <a:t> update data and </a:t>
            </a:r>
            <a:r>
              <a:rPr lang="it-IT" dirty="0" err="1"/>
              <a:t>synchronization</a:t>
            </a:r>
            <a:r>
              <a:rPr lang="it-IT" dirty="0"/>
              <a:t> </a:t>
            </a:r>
            <a:r>
              <a:rPr lang="it-IT" dirty="0" err="1"/>
              <a:t>across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NoSQL</a:t>
            </a:r>
            <a:r>
              <a:rPr lang="it-IT" dirty="0"/>
              <a:t> </a:t>
            </a:r>
            <a:r>
              <a:rPr lang="it-IT" dirty="0" err="1"/>
              <a:t>infrastracture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Nested</a:t>
            </a:r>
            <a:r>
              <a:rPr lang="it-IT" dirty="0"/>
              <a:t> JSON </a:t>
            </a:r>
            <a:r>
              <a:rPr lang="it-IT" dirty="0" err="1"/>
              <a:t>implemaentation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1DE367A-4C1A-402D-AA51-3EA6F49CDE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12" t="28318" r="38332" b="58944"/>
          <a:stretch/>
        </p:blipFill>
        <p:spPr>
          <a:xfrm>
            <a:off x="1007863" y="1397226"/>
            <a:ext cx="1550699" cy="579195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2A86CFFB-362F-4780-B4AD-60C7EED4ADCF}"/>
              </a:ext>
            </a:extLst>
          </p:cNvPr>
          <p:cNvSpPr/>
          <p:nvPr/>
        </p:nvSpPr>
        <p:spPr>
          <a:xfrm>
            <a:off x="0" y="6126480"/>
            <a:ext cx="9144000" cy="731520"/>
          </a:xfrm>
          <a:custGeom>
            <a:avLst/>
            <a:gdLst/>
            <a:ahLst/>
            <a:cxnLst/>
            <a:rect l="l" t="t" r="r" b="b"/>
            <a:pathLst>
              <a:path w="9144000" h="731520">
                <a:moveTo>
                  <a:pt x="9144000" y="0"/>
                </a:moveTo>
                <a:lnTo>
                  <a:pt x="0" y="0"/>
                </a:lnTo>
                <a:lnTo>
                  <a:pt x="0" y="731520"/>
                </a:lnTo>
                <a:lnTo>
                  <a:pt x="9144000" y="731520"/>
                </a:lnTo>
                <a:lnTo>
                  <a:pt x="9144000" y="0"/>
                </a:lnTo>
                <a:close/>
              </a:path>
            </a:pathLst>
          </a:custGeom>
          <a:solidFill>
            <a:srgbClr val="718FA4"/>
          </a:solid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5" name="object 124">
            <a:extLst>
              <a:ext uri="{FF2B5EF4-FFF2-40B4-BE49-F238E27FC236}">
                <a16:creationId xmlns:a16="http://schemas.microsoft.com/office/drawing/2014/main" id="{EE894157-CA86-4AE2-ABED-E3E8F970B805}"/>
              </a:ext>
            </a:extLst>
          </p:cNvPr>
          <p:cNvSpPr/>
          <p:nvPr/>
        </p:nvSpPr>
        <p:spPr>
          <a:xfrm>
            <a:off x="6090800" y="6334812"/>
            <a:ext cx="2781300" cy="289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11" name="object 126">
            <a:extLst>
              <a:ext uri="{FF2B5EF4-FFF2-40B4-BE49-F238E27FC236}">
                <a16:creationId xmlns:a16="http://schemas.microsoft.com/office/drawing/2014/main" id="{DA1C14BC-4355-4A27-A116-7F050526E662}"/>
              </a:ext>
            </a:extLst>
          </p:cNvPr>
          <p:cNvSpPr txBox="1">
            <a:spLocks/>
          </p:cNvSpPr>
          <p:nvPr/>
        </p:nvSpPr>
        <p:spPr>
          <a:xfrm>
            <a:off x="48986" y="6134946"/>
            <a:ext cx="5386493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  <a:t>Bianco-Consonni</a:t>
            </a:r>
            <a:b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</a:br>
            <a:r>
              <a:rPr lang="it-IT" sz="2200" b="1" spc="-90" dirty="0" err="1">
                <a:solidFill>
                  <a:srgbClr val="FFFFFF"/>
                </a:solidFill>
                <a:latin typeface="Trebuchet MS"/>
                <a:cs typeface="Trebuchet MS"/>
              </a:rPr>
              <a:t>Where</a:t>
            </a:r>
            <a: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it-IT" sz="2200" b="1" spc="-90" dirty="0" err="1">
                <a:solidFill>
                  <a:srgbClr val="FFFFFF"/>
                </a:solidFill>
                <a:latin typeface="Trebuchet MS"/>
                <a:cs typeface="Trebuchet MS"/>
              </a:rPr>
              <a:t>Am</a:t>
            </a:r>
            <a: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  <a:t> I</a:t>
            </a:r>
            <a:endParaRPr lang="en-US" sz="22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465107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D49D98-50C7-46C3-962E-DE2C03FB6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Firebase</a:t>
            </a:r>
            <a:r>
              <a:rPr lang="it-IT" dirty="0"/>
              <a:t> – </a:t>
            </a:r>
            <a:r>
              <a:rPr lang="it-IT" dirty="0" err="1"/>
              <a:t>Realtime</a:t>
            </a:r>
            <a:r>
              <a:rPr lang="it-IT" dirty="0"/>
              <a:t> Database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E54E7DBC-6158-41D9-9914-92320DBD85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4592" y="1340652"/>
            <a:ext cx="4899464" cy="452596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7E5B8C8-7C6C-40ED-99FD-2623226D6BD2}"/>
              </a:ext>
            </a:extLst>
          </p:cNvPr>
          <p:cNvSpPr txBox="1"/>
          <p:nvPr/>
        </p:nvSpPr>
        <p:spPr>
          <a:xfrm>
            <a:off x="288521" y="1997839"/>
            <a:ext cx="291200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02124"/>
                </a:solidFill>
                <a:effectLst/>
                <a:latin typeface="Roboto"/>
              </a:rPr>
              <a:t>The Firebase Realtime Database is a cloud-hosted database. Data is stored as JSON and synchronized in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Roboto"/>
              </a:rPr>
              <a:t>realtime</a:t>
            </a:r>
            <a:r>
              <a:rPr lang="en-US" b="0" i="0" dirty="0">
                <a:solidFill>
                  <a:srgbClr val="202124"/>
                </a:solidFill>
                <a:effectLst/>
                <a:latin typeface="Roboto"/>
              </a:rPr>
              <a:t> to every connected client. All user share one DB instance and automatically receive updates with the newest data.</a:t>
            </a:r>
            <a:endParaRPr lang="it-IT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A95CC23-9556-4231-B4E2-098B0ECBF04F}"/>
              </a:ext>
            </a:extLst>
          </p:cNvPr>
          <p:cNvSpPr/>
          <p:nvPr/>
        </p:nvSpPr>
        <p:spPr>
          <a:xfrm>
            <a:off x="0" y="6126480"/>
            <a:ext cx="9144000" cy="731520"/>
          </a:xfrm>
          <a:custGeom>
            <a:avLst/>
            <a:gdLst/>
            <a:ahLst/>
            <a:cxnLst/>
            <a:rect l="l" t="t" r="r" b="b"/>
            <a:pathLst>
              <a:path w="9144000" h="731520">
                <a:moveTo>
                  <a:pt x="9144000" y="0"/>
                </a:moveTo>
                <a:lnTo>
                  <a:pt x="0" y="0"/>
                </a:lnTo>
                <a:lnTo>
                  <a:pt x="0" y="731520"/>
                </a:lnTo>
                <a:lnTo>
                  <a:pt x="9144000" y="731520"/>
                </a:lnTo>
                <a:lnTo>
                  <a:pt x="9144000" y="0"/>
                </a:lnTo>
                <a:close/>
              </a:path>
            </a:pathLst>
          </a:custGeom>
          <a:solidFill>
            <a:srgbClr val="718FA4"/>
          </a:solid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4" name="object 124">
            <a:extLst>
              <a:ext uri="{FF2B5EF4-FFF2-40B4-BE49-F238E27FC236}">
                <a16:creationId xmlns:a16="http://schemas.microsoft.com/office/drawing/2014/main" id="{76CC577C-183E-4A98-96CF-997FA488EAFE}"/>
              </a:ext>
            </a:extLst>
          </p:cNvPr>
          <p:cNvSpPr/>
          <p:nvPr/>
        </p:nvSpPr>
        <p:spPr>
          <a:xfrm>
            <a:off x="6090800" y="6334812"/>
            <a:ext cx="2781300" cy="289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10" name="object 126">
            <a:extLst>
              <a:ext uri="{FF2B5EF4-FFF2-40B4-BE49-F238E27FC236}">
                <a16:creationId xmlns:a16="http://schemas.microsoft.com/office/drawing/2014/main" id="{848678FB-4232-462C-BBDA-705187FFB13B}"/>
              </a:ext>
            </a:extLst>
          </p:cNvPr>
          <p:cNvSpPr txBox="1">
            <a:spLocks/>
          </p:cNvSpPr>
          <p:nvPr/>
        </p:nvSpPr>
        <p:spPr>
          <a:xfrm>
            <a:off x="48986" y="6134946"/>
            <a:ext cx="5386493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defPPr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  <a:t>Bianco-Consonni</a:t>
            </a:r>
            <a:b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</a:br>
            <a:r>
              <a:rPr lang="it-IT" sz="2200" b="1" spc="-90" dirty="0" err="1">
                <a:solidFill>
                  <a:srgbClr val="FFFFFF"/>
                </a:solidFill>
                <a:latin typeface="Trebuchet MS"/>
                <a:cs typeface="Trebuchet MS"/>
              </a:rPr>
              <a:t>Where</a:t>
            </a:r>
            <a: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it-IT" sz="2200" b="1" spc="-90" dirty="0" err="1">
                <a:solidFill>
                  <a:srgbClr val="FFFFFF"/>
                </a:solidFill>
                <a:latin typeface="Trebuchet MS"/>
                <a:cs typeface="Trebuchet MS"/>
              </a:rPr>
              <a:t>Am</a:t>
            </a:r>
            <a:r>
              <a:rPr lang="it-IT" sz="2200" b="1" spc="-90" dirty="0">
                <a:solidFill>
                  <a:srgbClr val="FFFFFF"/>
                </a:solidFill>
                <a:latin typeface="Trebuchet MS"/>
                <a:cs typeface="Trebuchet MS"/>
              </a:rPr>
              <a:t> I</a:t>
            </a:r>
            <a:endParaRPr lang="en-US" sz="22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071629250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557</TotalTime>
  <Words>803</Words>
  <Application>Microsoft Office PowerPoint</Application>
  <PresentationFormat>Presentazione su schermo (4:3)</PresentationFormat>
  <Paragraphs>120</Paragraphs>
  <Slides>22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9" baseType="lpstr">
      <vt:lpstr>Arial</vt:lpstr>
      <vt:lpstr>Calibri</vt:lpstr>
      <vt:lpstr>Roboto</vt:lpstr>
      <vt:lpstr>SFRM1095</vt:lpstr>
      <vt:lpstr>Trebuchet MS</vt:lpstr>
      <vt:lpstr>Wingdings</vt:lpstr>
      <vt:lpstr>POLI</vt:lpstr>
      <vt:lpstr>Titolo presentazione sottotitolo</vt:lpstr>
      <vt:lpstr>Choice and Introduction of Application – The Game</vt:lpstr>
      <vt:lpstr>Choice and Introduction of Application – Social Experience</vt:lpstr>
      <vt:lpstr>Choice of the Language: React Native</vt:lpstr>
      <vt:lpstr>Architecture – Main External Services</vt:lpstr>
      <vt:lpstr>External Services - Firebase</vt:lpstr>
      <vt:lpstr>External Services - Firebase</vt:lpstr>
      <vt:lpstr>Firebase – Realtime Database</vt:lpstr>
      <vt:lpstr>Firebase – Realtime Database</vt:lpstr>
      <vt:lpstr>Firebase – Realtime Function Example, Front End</vt:lpstr>
      <vt:lpstr>Firebase – Realtime Function example, Front End</vt:lpstr>
      <vt:lpstr>Firebase – Realtime Function example, Front End</vt:lpstr>
      <vt:lpstr>Firebase – Realtime Function example, Front End</vt:lpstr>
      <vt:lpstr>Firebase – Realtime Function example, Back End</vt:lpstr>
      <vt:lpstr>Firebase – Realtime database example, Front End</vt:lpstr>
      <vt:lpstr>Firebase – Realtime database example, Front End</vt:lpstr>
      <vt:lpstr>Firebase – Realtime database example, Front End</vt:lpstr>
      <vt:lpstr>Firebase – Realtime Function example, Front End</vt:lpstr>
      <vt:lpstr>External Service – Google Maps Platform</vt:lpstr>
      <vt:lpstr>External Service – Google Street View</vt:lpstr>
      <vt:lpstr>Development of Game – Random coordinates</vt:lpstr>
      <vt:lpstr>Presentazione standard di PowerPoint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Luca Consonni</cp:lastModifiedBy>
  <cp:revision>58</cp:revision>
  <dcterms:created xsi:type="dcterms:W3CDTF">2015-05-26T12:27:57Z</dcterms:created>
  <dcterms:modified xsi:type="dcterms:W3CDTF">2020-09-07T09:10:49Z</dcterms:modified>
</cp:coreProperties>
</file>